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1" r:id="rId3"/>
    <p:sldId id="269" r:id="rId4"/>
    <p:sldId id="270" r:id="rId5"/>
    <p:sldId id="272" r:id="rId6"/>
    <p:sldId id="257" r:id="rId7"/>
    <p:sldId id="275" r:id="rId8"/>
    <p:sldId id="258" r:id="rId9"/>
    <p:sldId id="259" r:id="rId10"/>
    <p:sldId id="260" r:id="rId11"/>
    <p:sldId id="279" r:id="rId12"/>
    <p:sldId id="280" r:id="rId13"/>
    <p:sldId id="261" r:id="rId14"/>
    <p:sldId id="267" r:id="rId15"/>
    <p:sldId id="265" r:id="rId16"/>
    <p:sldId id="268" r:id="rId17"/>
    <p:sldId id="276" r:id="rId18"/>
    <p:sldId id="262" r:id="rId19"/>
    <p:sldId id="263" r:id="rId20"/>
    <p:sldId id="277" r:id="rId21"/>
    <p:sldId id="273" r:id="rId22"/>
    <p:sldId id="278" r:id="rId23"/>
    <p:sldId id="274" r:id="rId24"/>
    <p:sldId id="282" r:id="rId25"/>
    <p:sldId id="284" r:id="rId26"/>
    <p:sldId id="283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04" autoAdjust="0"/>
  </p:normalViewPr>
  <p:slideViewPr>
    <p:cSldViewPr snapToGrid="0">
      <p:cViewPr varScale="1">
        <p:scale>
          <a:sx n="80" d="100"/>
          <a:sy n="80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/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2E7B9-393C-446A-B868-3225692A2B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0046D-788B-4BD6-A2F3-3E91D08D507E}">
      <dgm:prSet phldrT="[文本]"/>
      <dgm:spPr/>
      <dgm:t>
        <a:bodyPr/>
        <a:lstStyle/>
        <a:p>
          <a:r>
            <a:rPr lang="zh-CN" altLang="en-US" dirty="0" smtClean="0"/>
            <a:t>第一部分</a:t>
          </a:r>
          <a:endParaRPr lang="zh-CN" altLang="en-US" dirty="0"/>
        </a:p>
      </dgm:t>
    </dgm:pt>
    <dgm:pt modelId="{C6EC46FF-F766-4DB6-B1CD-E1AAA7C371C4}" type="par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4EF3A707-A7A8-4808-87F1-0CBF60594F8E}" type="sibTrans" cxnId="{B8D1D8B4-B059-4E42-B42B-6EF6907EA500}">
      <dgm:prSet/>
      <dgm:spPr/>
      <dgm:t>
        <a:bodyPr/>
        <a:lstStyle/>
        <a:p>
          <a:endParaRPr lang="zh-CN" altLang="en-US"/>
        </a:p>
      </dgm:t>
    </dgm:pt>
    <dgm:pt modelId="{60B60E23-6E4E-407F-B85E-D9881A475F60}">
      <dgm:prSet phldrT="[文本]"/>
      <dgm:spPr/>
      <dgm:t>
        <a:bodyPr/>
        <a:lstStyle/>
        <a:p>
          <a:r>
            <a:rPr lang="zh-CN" altLang="en-US" dirty="0" smtClean="0"/>
            <a:t>第三部分</a:t>
          </a:r>
          <a:endParaRPr lang="zh-CN" altLang="en-US" dirty="0"/>
        </a:p>
      </dgm:t>
    </dgm:pt>
    <dgm:pt modelId="{0AEDCB28-B3FC-43B4-A5E3-14554B946B61}" type="par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4D0F6C77-3E9C-4F2C-A856-C490A75F7D5F}" type="sibTrans" cxnId="{C67B728A-18DE-4A72-A954-3DF75BA9EF32}">
      <dgm:prSet/>
      <dgm:spPr/>
      <dgm:t>
        <a:bodyPr/>
        <a:lstStyle/>
        <a:p>
          <a:endParaRPr lang="zh-CN" altLang="en-US"/>
        </a:p>
      </dgm:t>
    </dgm:pt>
    <dgm:pt modelId="{D5F45D29-FBD4-41DD-800B-D6B5495B67A6}">
      <dgm:prSet phldrT="[文本]"/>
      <dgm:spPr/>
      <dgm:t>
        <a:bodyPr/>
        <a:lstStyle/>
        <a:p>
          <a:r>
            <a:rPr lang="zh-CN" altLang="en-US" dirty="0" smtClean="0"/>
            <a:t>第四部分</a:t>
          </a:r>
          <a:endParaRPr lang="zh-CN" altLang="en-US" dirty="0"/>
        </a:p>
      </dgm:t>
    </dgm:pt>
    <dgm:pt modelId="{594F3A47-DBA2-4B90-88A8-9DB409C7FB1B}" type="par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961A5643-D233-429A-804D-4FFF9E61CA4E}" type="sibTrans" cxnId="{82730BFC-73A6-4AAA-859E-D63E7582F5C3}">
      <dgm:prSet/>
      <dgm:spPr/>
      <dgm:t>
        <a:bodyPr/>
        <a:lstStyle/>
        <a:p>
          <a:endParaRPr lang="zh-CN" altLang="en-US"/>
        </a:p>
      </dgm:t>
    </dgm:pt>
    <dgm:pt modelId="{CB4130AF-C34E-41F6-A9D8-857EB96E3FC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第二部分</a:t>
          </a:r>
          <a:endParaRPr lang="zh-CN" altLang="en-US" dirty="0"/>
        </a:p>
      </dgm:t>
    </dgm:pt>
    <dgm:pt modelId="{712BBC4A-71FD-4C7F-8BD7-5DBECE1E6005}" type="par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F06864E0-5BC0-4994-9709-BD7BB32FA894}" type="sibTrans" cxnId="{AE42133A-0268-4F58-B921-BE6355940847}">
      <dgm:prSet/>
      <dgm:spPr/>
      <dgm:t>
        <a:bodyPr/>
        <a:lstStyle/>
        <a:p>
          <a:endParaRPr lang="zh-CN" altLang="en-US"/>
        </a:p>
      </dgm:t>
    </dgm:pt>
    <dgm:pt modelId="{964E703C-4E8C-4F3D-97D1-30A20012739A}" type="pres">
      <dgm:prSet presAssocID="{4982E7B9-393C-446A-B868-3225692A2B68}" presName="Name0" presStyleCnt="0">
        <dgm:presLayoutVars>
          <dgm:dir/>
          <dgm:resizeHandles val="exact"/>
        </dgm:presLayoutVars>
      </dgm:prSet>
      <dgm:spPr/>
    </dgm:pt>
    <dgm:pt modelId="{1CF4523D-0ED1-455D-9399-3194D9EAFC32}" type="pres">
      <dgm:prSet presAssocID="{EB50046D-788B-4BD6-A2F3-3E91D08D507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A136-222C-4821-96A6-2A348A3C70A2}" type="pres">
      <dgm:prSet presAssocID="{4EF3A707-A7A8-4808-87F1-0CBF60594F8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2DD83ED-E236-45CF-B2AC-731129148BE9}" type="pres">
      <dgm:prSet presAssocID="{4EF3A707-A7A8-4808-87F1-0CBF60594F8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BD513CC-2B70-40BE-AB8E-2C53908A813D}" type="pres">
      <dgm:prSet presAssocID="{CB4130AF-C34E-41F6-A9D8-857EB96E3F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378041-DC71-4D22-8E4B-125FE8972B50}" type="pres">
      <dgm:prSet presAssocID="{F06864E0-5BC0-4994-9709-BD7BB32FA89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AE8508B-A6AF-4A00-952A-6833349E5BE0}" type="pres">
      <dgm:prSet presAssocID="{F06864E0-5BC0-4994-9709-BD7BB32FA89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EDC47AE-0D5E-423F-8022-29390D351195}" type="pres">
      <dgm:prSet presAssocID="{60B60E23-6E4E-407F-B85E-D9881A475F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D778B-AF11-402D-9C34-0B63FACF9E1B}" type="pres">
      <dgm:prSet presAssocID="{4D0F6C77-3E9C-4F2C-A856-C490A75F7D5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29E33CC-5FF5-409D-B4EB-EE9D8211E277}" type="pres">
      <dgm:prSet presAssocID="{4D0F6C77-3E9C-4F2C-A856-C490A75F7D5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BF22977-56B9-4F58-8148-E198416E40AF}" type="pres">
      <dgm:prSet presAssocID="{D5F45D29-FBD4-41DD-800B-D6B5495B67A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5ACB3-370E-4197-814D-C0945066936B}" type="presOf" srcId="{60B60E23-6E4E-407F-B85E-D9881A475F60}" destId="{4EDC47AE-0D5E-423F-8022-29390D351195}" srcOrd="0" destOrd="0" presId="urn:microsoft.com/office/officeart/2005/8/layout/process1"/>
    <dgm:cxn modelId="{0300BF6B-F2B6-4A71-AAB0-3E883CFDE1DB}" type="presOf" srcId="{4D0F6C77-3E9C-4F2C-A856-C490A75F7D5F}" destId="{6B5D778B-AF11-402D-9C34-0B63FACF9E1B}" srcOrd="0" destOrd="0" presId="urn:microsoft.com/office/officeart/2005/8/layout/process1"/>
    <dgm:cxn modelId="{03D7B17B-3F11-4408-A61A-9CA4E9940B2E}" type="presOf" srcId="{EB50046D-788B-4BD6-A2F3-3E91D08D507E}" destId="{1CF4523D-0ED1-455D-9399-3194D9EAFC32}" srcOrd="0" destOrd="0" presId="urn:microsoft.com/office/officeart/2005/8/layout/process1"/>
    <dgm:cxn modelId="{6C99EC54-DD61-41D5-A61B-44E0E24161BC}" type="presOf" srcId="{CB4130AF-C34E-41F6-A9D8-857EB96E3FC4}" destId="{7BD513CC-2B70-40BE-AB8E-2C53908A813D}" srcOrd="0" destOrd="0" presId="urn:microsoft.com/office/officeart/2005/8/layout/process1"/>
    <dgm:cxn modelId="{98E22585-0098-4E51-BAD0-29119EA47653}" type="presOf" srcId="{4982E7B9-393C-446A-B868-3225692A2B68}" destId="{964E703C-4E8C-4F3D-97D1-30A20012739A}" srcOrd="0" destOrd="0" presId="urn:microsoft.com/office/officeart/2005/8/layout/process1"/>
    <dgm:cxn modelId="{510CA856-F15C-4410-A585-6D31285F7600}" type="presOf" srcId="{F06864E0-5BC0-4994-9709-BD7BB32FA894}" destId="{F4378041-DC71-4D22-8E4B-125FE8972B50}" srcOrd="0" destOrd="0" presId="urn:microsoft.com/office/officeart/2005/8/layout/process1"/>
    <dgm:cxn modelId="{AE42133A-0268-4F58-B921-BE6355940847}" srcId="{4982E7B9-393C-446A-B868-3225692A2B68}" destId="{CB4130AF-C34E-41F6-A9D8-857EB96E3FC4}" srcOrd="1" destOrd="0" parTransId="{712BBC4A-71FD-4C7F-8BD7-5DBECE1E6005}" sibTransId="{F06864E0-5BC0-4994-9709-BD7BB32FA894}"/>
    <dgm:cxn modelId="{B8D1D8B4-B059-4E42-B42B-6EF6907EA500}" srcId="{4982E7B9-393C-446A-B868-3225692A2B68}" destId="{EB50046D-788B-4BD6-A2F3-3E91D08D507E}" srcOrd="0" destOrd="0" parTransId="{C6EC46FF-F766-4DB6-B1CD-E1AAA7C371C4}" sibTransId="{4EF3A707-A7A8-4808-87F1-0CBF60594F8E}"/>
    <dgm:cxn modelId="{7CA550D1-96ED-47C4-9C45-3FB23B04874C}" type="presOf" srcId="{F06864E0-5BC0-4994-9709-BD7BB32FA894}" destId="{EAE8508B-A6AF-4A00-952A-6833349E5BE0}" srcOrd="1" destOrd="0" presId="urn:microsoft.com/office/officeart/2005/8/layout/process1"/>
    <dgm:cxn modelId="{C67B728A-18DE-4A72-A954-3DF75BA9EF32}" srcId="{4982E7B9-393C-446A-B868-3225692A2B68}" destId="{60B60E23-6E4E-407F-B85E-D9881A475F60}" srcOrd="2" destOrd="0" parTransId="{0AEDCB28-B3FC-43B4-A5E3-14554B946B61}" sibTransId="{4D0F6C77-3E9C-4F2C-A856-C490A75F7D5F}"/>
    <dgm:cxn modelId="{A94C36C6-D98C-4AB3-A73A-416CAD79EAB2}" type="presOf" srcId="{D5F45D29-FBD4-41DD-800B-D6B5495B67A6}" destId="{FBF22977-56B9-4F58-8148-E198416E40AF}" srcOrd="0" destOrd="0" presId="urn:microsoft.com/office/officeart/2005/8/layout/process1"/>
    <dgm:cxn modelId="{1125D7C3-9845-4855-9057-092C9713CFE1}" type="presOf" srcId="{4EF3A707-A7A8-4808-87F1-0CBF60594F8E}" destId="{02DD83ED-E236-45CF-B2AC-731129148BE9}" srcOrd="1" destOrd="0" presId="urn:microsoft.com/office/officeart/2005/8/layout/process1"/>
    <dgm:cxn modelId="{BDB70258-2F68-4796-AE58-DB750A99681F}" type="presOf" srcId="{4EF3A707-A7A8-4808-87F1-0CBF60594F8E}" destId="{D406A136-222C-4821-96A6-2A348A3C70A2}" srcOrd="0" destOrd="0" presId="urn:microsoft.com/office/officeart/2005/8/layout/process1"/>
    <dgm:cxn modelId="{0477910A-A53C-44FD-98FA-0208604D7D48}" type="presOf" srcId="{4D0F6C77-3E9C-4F2C-A856-C490A75F7D5F}" destId="{A29E33CC-5FF5-409D-B4EB-EE9D8211E277}" srcOrd="1" destOrd="0" presId="urn:microsoft.com/office/officeart/2005/8/layout/process1"/>
    <dgm:cxn modelId="{82730BFC-73A6-4AAA-859E-D63E7582F5C3}" srcId="{4982E7B9-393C-446A-B868-3225692A2B68}" destId="{D5F45D29-FBD4-41DD-800B-D6B5495B67A6}" srcOrd="3" destOrd="0" parTransId="{594F3A47-DBA2-4B90-88A8-9DB409C7FB1B}" sibTransId="{961A5643-D233-429A-804D-4FFF9E61CA4E}"/>
    <dgm:cxn modelId="{6DB3ADF8-93DF-44AE-9B79-A5D4B9ED548A}" type="presParOf" srcId="{964E703C-4E8C-4F3D-97D1-30A20012739A}" destId="{1CF4523D-0ED1-455D-9399-3194D9EAFC32}" srcOrd="0" destOrd="0" presId="urn:microsoft.com/office/officeart/2005/8/layout/process1"/>
    <dgm:cxn modelId="{C699C764-ED7D-4943-B499-14AE0E9F1628}" type="presParOf" srcId="{964E703C-4E8C-4F3D-97D1-30A20012739A}" destId="{D406A136-222C-4821-96A6-2A348A3C70A2}" srcOrd="1" destOrd="0" presId="urn:microsoft.com/office/officeart/2005/8/layout/process1"/>
    <dgm:cxn modelId="{0FFC4EEC-9190-49CE-81AD-A06E31165A03}" type="presParOf" srcId="{D406A136-222C-4821-96A6-2A348A3C70A2}" destId="{02DD83ED-E236-45CF-B2AC-731129148BE9}" srcOrd="0" destOrd="0" presId="urn:microsoft.com/office/officeart/2005/8/layout/process1"/>
    <dgm:cxn modelId="{FBC89B77-8E9D-4980-A305-767865EC4715}" type="presParOf" srcId="{964E703C-4E8C-4F3D-97D1-30A20012739A}" destId="{7BD513CC-2B70-40BE-AB8E-2C53908A813D}" srcOrd="2" destOrd="0" presId="urn:microsoft.com/office/officeart/2005/8/layout/process1"/>
    <dgm:cxn modelId="{B45D058C-2702-4E87-8F11-A5159572D360}" type="presParOf" srcId="{964E703C-4E8C-4F3D-97D1-30A20012739A}" destId="{F4378041-DC71-4D22-8E4B-125FE8972B50}" srcOrd="3" destOrd="0" presId="urn:microsoft.com/office/officeart/2005/8/layout/process1"/>
    <dgm:cxn modelId="{8E273422-B1AC-4078-BEE0-3818A9F85207}" type="presParOf" srcId="{F4378041-DC71-4D22-8E4B-125FE8972B50}" destId="{EAE8508B-A6AF-4A00-952A-6833349E5BE0}" srcOrd="0" destOrd="0" presId="urn:microsoft.com/office/officeart/2005/8/layout/process1"/>
    <dgm:cxn modelId="{E883B382-7E0E-4296-A3C5-22F8156846F5}" type="presParOf" srcId="{964E703C-4E8C-4F3D-97D1-30A20012739A}" destId="{4EDC47AE-0D5E-423F-8022-29390D351195}" srcOrd="4" destOrd="0" presId="urn:microsoft.com/office/officeart/2005/8/layout/process1"/>
    <dgm:cxn modelId="{53FD092D-4E0E-4CCC-A97E-54F8B9343817}" type="presParOf" srcId="{964E703C-4E8C-4F3D-97D1-30A20012739A}" destId="{6B5D778B-AF11-402D-9C34-0B63FACF9E1B}" srcOrd="5" destOrd="0" presId="urn:microsoft.com/office/officeart/2005/8/layout/process1"/>
    <dgm:cxn modelId="{5F6114F7-0A18-4AC5-BF70-B6F36E7EE0D4}" type="presParOf" srcId="{6B5D778B-AF11-402D-9C34-0B63FACF9E1B}" destId="{A29E33CC-5FF5-409D-B4EB-EE9D8211E277}" srcOrd="0" destOrd="0" presId="urn:microsoft.com/office/officeart/2005/8/layout/process1"/>
    <dgm:cxn modelId="{89467CD9-F952-4D05-9467-4CBFF531FB0C}" type="presParOf" srcId="{964E703C-4E8C-4F3D-97D1-30A20012739A}" destId="{FBF22977-56B9-4F58-8148-E198416E40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523D-0ED1-455D-9399-3194D9EAFC32}">
      <dsp:nvSpPr>
        <dsp:cNvPr id="0" name=""/>
        <dsp:cNvSpPr/>
      </dsp:nvSpPr>
      <dsp:spPr>
        <a:xfrm>
          <a:off x="2407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第一部分</a:t>
          </a:r>
          <a:endParaRPr lang="zh-CN" altLang="en-US" sz="1700" kern="1200" dirty="0"/>
        </a:p>
      </dsp:txBody>
      <dsp:txXfrm>
        <a:off x="14871" y="12464"/>
        <a:ext cx="1027705" cy="400624"/>
      </dsp:txXfrm>
    </dsp:sp>
    <dsp:sp modelId="{D406A136-222C-4821-96A6-2A348A3C70A2}">
      <dsp:nvSpPr>
        <dsp:cNvPr id="0" name=""/>
        <dsp:cNvSpPr/>
      </dsp:nvSpPr>
      <dsp:spPr>
        <a:xfrm>
          <a:off x="1160304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160304" y="134460"/>
        <a:ext cx="156211" cy="156631"/>
      </dsp:txXfrm>
    </dsp:sp>
    <dsp:sp modelId="{7BD513CC-2B70-40BE-AB8E-2C53908A813D}">
      <dsp:nvSpPr>
        <dsp:cNvPr id="0" name=""/>
        <dsp:cNvSpPr/>
      </dsp:nvSpPr>
      <dsp:spPr>
        <a:xfrm>
          <a:off x="1476094" y="0"/>
          <a:ext cx="1052633" cy="425552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第二部分</a:t>
          </a:r>
          <a:endParaRPr lang="zh-CN" altLang="en-US" sz="1700" kern="1200" dirty="0"/>
        </a:p>
      </dsp:txBody>
      <dsp:txXfrm>
        <a:off x="1488558" y="12464"/>
        <a:ext cx="1027705" cy="400624"/>
      </dsp:txXfrm>
    </dsp:sp>
    <dsp:sp modelId="{F4378041-DC71-4D22-8E4B-125FE8972B50}">
      <dsp:nvSpPr>
        <dsp:cNvPr id="0" name=""/>
        <dsp:cNvSpPr/>
      </dsp:nvSpPr>
      <dsp:spPr>
        <a:xfrm>
          <a:off x="2633991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633991" y="134460"/>
        <a:ext cx="156211" cy="156631"/>
      </dsp:txXfrm>
    </dsp:sp>
    <dsp:sp modelId="{4EDC47AE-0D5E-423F-8022-29390D351195}">
      <dsp:nvSpPr>
        <dsp:cNvPr id="0" name=""/>
        <dsp:cNvSpPr/>
      </dsp:nvSpPr>
      <dsp:spPr>
        <a:xfrm>
          <a:off x="2949781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第三部分</a:t>
          </a:r>
          <a:endParaRPr lang="zh-CN" altLang="en-US" sz="1700" kern="1200" dirty="0"/>
        </a:p>
      </dsp:txBody>
      <dsp:txXfrm>
        <a:off x="2962245" y="12464"/>
        <a:ext cx="1027705" cy="400624"/>
      </dsp:txXfrm>
    </dsp:sp>
    <dsp:sp modelId="{6B5D778B-AF11-402D-9C34-0B63FACF9E1B}">
      <dsp:nvSpPr>
        <dsp:cNvPr id="0" name=""/>
        <dsp:cNvSpPr/>
      </dsp:nvSpPr>
      <dsp:spPr>
        <a:xfrm>
          <a:off x="4107677" y="82249"/>
          <a:ext cx="223158" cy="26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107677" y="134460"/>
        <a:ext cx="156211" cy="156631"/>
      </dsp:txXfrm>
    </dsp:sp>
    <dsp:sp modelId="{FBF22977-56B9-4F58-8148-E198416E40AF}">
      <dsp:nvSpPr>
        <dsp:cNvPr id="0" name=""/>
        <dsp:cNvSpPr/>
      </dsp:nvSpPr>
      <dsp:spPr>
        <a:xfrm>
          <a:off x="4423468" y="0"/>
          <a:ext cx="1052633" cy="42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第四部分</a:t>
          </a:r>
          <a:endParaRPr lang="zh-CN" altLang="en-US" sz="1700" kern="1200" dirty="0"/>
        </a:p>
      </dsp:txBody>
      <dsp:txXfrm>
        <a:off x="4435932" y="12464"/>
        <a:ext cx="1027705" cy="4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234B-A65D-439C-AB87-B3F0145441B5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6949-18E1-48A6-913F-C8F3F17A3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5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（一）、（二）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可以看出，当生成多项式次数升高，逐渐增加噪声（降低信噪比），误块率增加的更快。这是因为生成多项式次数越高，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校验位长度更长，更容易检查出错（次数为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的时候误块率不高不代表没错，也有可能没有检测出来）。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9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（二）、（三）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通过比较，可以看出卷积编码效率为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的时候，在相同σ的条件下误码率和误块率较低。这是因为卷积编码效率为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时，前后的关联性更强，冗余更多，更有可能恢复出原始序列。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（三）、（四）、（五）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通过对比可知，每个符号对应的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数越多，则相同σ条件下误码率和误块率越高。这是因为，随σ增大，收端星座图重合可能性增加；而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符号对应的星座图相比于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符号的星座图，每个符号恰好能明显分辨时的σ更低。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（六）、（七）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从图上可以看出，在相同信噪比的情况下，软判决的效果比硬判决要好（软判决误码率和误块率都比硬判决更低）。当σ增大，即低信噪比的情况下，误码率趋向于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；误块率趋向于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（取对数条件下），即对应于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在高信噪比的情况下，误码率和误块率较低。图上的“尖刺”是由于误码率在高信噪比的条件下有时为零而有时不为零所造成的，线性坐标下微小的波动在对数坐标下被放大，但其值对应到线性坐标下都很低。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该参数设定下，硬判决的误码率和误块率相对于上一种方案有明显的增加。这是因为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3bit/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符号的映射方式的许用电平加噪后的星座图在σ较大时容易产生混叠，所以误码率会明显提升，笔者也在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中分析收端星座图提到过。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通过两种不同参数设定的对比，更能体现软判决比硬判决更准确的特点。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6949-18E1-48A6-913F-C8F3F17A3C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90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0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198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3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3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40BC-220D-458C-8A54-D798291E717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73A935-1331-4F0A-BF4B-50AD37568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第一次编程实验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组全体成员</a:t>
            </a:r>
            <a:endParaRPr lang="en-US" altLang="zh-CN" dirty="0" smtClean="0"/>
          </a:p>
          <a:p>
            <a:r>
              <a:rPr lang="zh-CN" altLang="en-US" dirty="0" smtClean="0"/>
              <a:t>无</a:t>
            </a:r>
            <a:r>
              <a:rPr lang="en-US" altLang="zh-CN" dirty="0" smtClean="0"/>
              <a:t>73 </a:t>
            </a:r>
            <a:r>
              <a:rPr lang="zh-CN" altLang="en-US" dirty="0" smtClean="0"/>
              <a:t>雷城乐阳、王传瑞、曾睿     无</a:t>
            </a:r>
            <a:r>
              <a:rPr lang="en-US" altLang="zh-CN" dirty="0" smtClean="0"/>
              <a:t>78 </a:t>
            </a:r>
            <a:r>
              <a:rPr lang="zh-CN" altLang="en-US" dirty="0" smtClean="0"/>
              <a:t>辜俊皓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4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816" y="1074692"/>
            <a:ext cx="12384001" cy="6188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/>
              <a:t>=π/6</a:t>
            </a:r>
            <a:r>
              <a:rPr lang="zh-CN" altLang="en-US" sz="3200" dirty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610039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607" y="1080294"/>
            <a:ext cx="11741771" cy="6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σ=0.1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收端星座图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1597" y="4918229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3200" dirty="0"/>
              <a:t>Φ</a:t>
            </a:r>
            <a:r>
              <a:rPr lang="en-US" altLang="zh-CN" sz="3200" dirty="0" smtClean="0"/>
              <a:t>=π/3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σ=0.2</a:t>
            </a:r>
            <a:endParaRPr lang="zh-CN" altLang="en-US" sz="3200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158" y="1185583"/>
            <a:ext cx="11171556" cy="583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08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电平映射后的符号序列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 mode: 1</a:t>
            </a:r>
            <a:r>
              <a:rPr lang="zh-CN" altLang="en-US" dirty="0"/>
              <a:t>表示场景</a:t>
            </a:r>
            <a:r>
              <a:rPr lang="en-US" altLang="zh-CN" dirty="0"/>
              <a:t>1:</a:t>
            </a:r>
            <a:r>
              <a:rPr lang="zh-CN" altLang="en-US" dirty="0"/>
              <a:t>即依次通信过程中</a:t>
            </a:r>
            <a:r>
              <a:rPr lang="en-US" altLang="zh-CN" dirty="0"/>
              <a:t>φ</a:t>
            </a:r>
            <a:r>
              <a:rPr lang="zh-CN" altLang="en-US" dirty="0"/>
              <a:t>不变，每次通信有独立的</a:t>
            </a:r>
            <a:r>
              <a:rPr lang="en-US" altLang="zh-CN" dirty="0"/>
              <a:t>φ;2</a:t>
            </a:r>
            <a:r>
              <a:rPr lang="zh-CN" altLang="en-US" dirty="0"/>
              <a:t>表示场景</a:t>
            </a:r>
            <a:r>
              <a:rPr lang="en-US" altLang="zh-CN" dirty="0"/>
              <a:t>2:</a:t>
            </a:r>
            <a:r>
              <a:rPr lang="zh-CN" altLang="en-US" dirty="0"/>
              <a:t>即在一次通信过程中，每次信道使用</a:t>
            </a:r>
            <a:r>
              <a:rPr lang="en-US" altLang="zh-CN" dirty="0"/>
              <a:t>φ</a:t>
            </a:r>
            <a:r>
              <a:rPr lang="zh-CN" altLang="en-US" dirty="0"/>
              <a:t>均独立变化</a:t>
            </a:r>
          </a:p>
          <a:p>
            <a:pPr lvl="1"/>
            <a:r>
              <a:rPr lang="en-US" altLang="zh-CN" dirty="0"/>
              <a:t>3. theta: </a:t>
            </a:r>
            <a:r>
              <a:rPr lang="zh-CN" altLang="en-US" dirty="0"/>
              <a:t>即</a:t>
            </a:r>
            <a:r>
              <a:rPr lang="en-US" altLang="zh-CN" dirty="0"/>
              <a:t>θ</a:t>
            </a:r>
            <a:r>
              <a:rPr lang="zh-CN" altLang="en-US" dirty="0"/>
              <a:t>，收发端已知参数</a:t>
            </a:r>
          </a:p>
          <a:p>
            <a:pPr lvl="1"/>
            <a:r>
              <a:rPr lang="en-US" altLang="zh-CN" dirty="0"/>
              <a:t>4. sigma: </a:t>
            </a:r>
            <a:r>
              <a:rPr lang="zh-CN" altLang="en-US" dirty="0"/>
              <a:t>即</a:t>
            </a:r>
            <a:r>
              <a:rPr lang="en-US" altLang="zh-CN" dirty="0"/>
              <a:t>σ</a:t>
            </a:r>
            <a:r>
              <a:rPr lang="zh-CN" altLang="en-US" dirty="0"/>
              <a:t>，收发端已知参数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经</a:t>
            </a:r>
            <a:r>
              <a:rPr lang="en-US" altLang="zh-CN" dirty="0"/>
              <a:t>y=</a:t>
            </a:r>
            <a:r>
              <a:rPr lang="en-US" altLang="zh-CN" dirty="0" err="1"/>
              <a:t>xexp</a:t>
            </a:r>
            <a:r>
              <a:rPr lang="en-US" altLang="zh-CN" dirty="0"/>
              <a:t>(j</a:t>
            </a:r>
            <a:r>
              <a:rPr lang="el-GR" altLang="zh-CN" dirty="0"/>
              <a:t>φ)+</a:t>
            </a:r>
            <a:r>
              <a:rPr lang="en-US" altLang="zh-CN" dirty="0"/>
              <a:t>n</a:t>
            </a:r>
            <a:r>
              <a:rPr lang="zh-CN" altLang="en-US" dirty="0"/>
              <a:t>变换后的信号</a:t>
            </a:r>
            <a:r>
              <a:rPr lang="en-US" altLang="zh-CN" dirty="0"/>
              <a:t>output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input</a:t>
            </a:r>
            <a:r>
              <a:rPr lang="zh-CN" altLang="en-US" dirty="0"/>
              <a:t>，</a:t>
            </a:r>
            <a:r>
              <a:rPr lang="en-US" altLang="zh-CN" dirty="0" err="1"/>
              <a:t>φ~U</a:t>
            </a:r>
            <a:r>
              <a:rPr lang="en-US" altLang="zh-CN" dirty="0"/>
              <a:t>(0,theta)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是复高斯噪声。</a:t>
            </a:r>
            <a:endParaRPr lang="en-US" altLang="zh-CN" dirty="0"/>
          </a:p>
          <a:p>
            <a:pPr lvl="1"/>
            <a:r>
              <a:rPr lang="en-US" altLang="zh-CN" dirty="0"/>
              <a:t>2.phi: </a:t>
            </a:r>
            <a:r>
              <a:rPr lang="zh-CN" altLang="en-US" dirty="0"/>
              <a:t>即</a:t>
            </a:r>
            <a:r>
              <a:rPr lang="en-US" altLang="zh-CN" dirty="0"/>
              <a:t>φ</a:t>
            </a:r>
            <a:r>
              <a:rPr lang="zh-CN" altLang="en-US" dirty="0"/>
              <a:t>，考虑有种情况下</a:t>
            </a:r>
            <a:r>
              <a:rPr lang="en-US" altLang="zh-CN" dirty="0"/>
              <a:t>φ</a:t>
            </a:r>
            <a:r>
              <a:rPr lang="zh-CN" altLang="en-US" dirty="0"/>
              <a:t>已知。根据</a:t>
            </a:r>
            <a:r>
              <a:rPr lang="en-US" altLang="zh-CN" dirty="0"/>
              <a:t>mode</a:t>
            </a:r>
            <a:r>
              <a:rPr lang="zh-CN" altLang="en-US" dirty="0"/>
              <a:t>的不同，</a:t>
            </a:r>
            <a:r>
              <a:rPr lang="en-US" altLang="zh-CN" dirty="0"/>
              <a:t>φ</a:t>
            </a:r>
            <a:r>
              <a:rPr lang="zh-CN" altLang="en-US" dirty="0"/>
              <a:t>可能是一串相同的值，也可能是一串不同的值。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147901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202" y="1580192"/>
            <a:ext cx="8596668" cy="47275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校验：给定一</a:t>
            </a:r>
            <a:r>
              <a:rPr lang="en-US" altLang="zh-CN" dirty="0"/>
              <a:t>m</a:t>
            </a:r>
            <a:r>
              <a:rPr lang="zh-CN" altLang="en-US" dirty="0"/>
              <a:t>次生成多项式</a:t>
            </a:r>
            <a:r>
              <a:rPr lang="en-US" altLang="zh-CN" dirty="0"/>
              <a:t>g(x)</a:t>
            </a:r>
            <a:r>
              <a:rPr lang="zh-CN" altLang="en-US" dirty="0"/>
              <a:t>，对于给定的信息序列，将其写成信息多项式</a:t>
            </a:r>
            <a:r>
              <a:rPr lang="en-US" altLang="zh-CN" dirty="0"/>
              <a:t>d(x)</a:t>
            </a:r>
            <a:r>
              <a:rPr lang="zh-CN" altLang="en-US" dirty="0"/>
              <a:t>的形式，在其后面添加校验位</a:t>
            </a:r>
            <a:r>
              <a:rPr lang="en-US" altLang="zh-CN" dirty="0"/>
              <a:t>r(x)</a:t>
            </a:r>
            <a:r>
              <a:rPr lang="zh-CN" altLang="en-US" dirty="0"/>
              <a:t>，使得</a:t>
            </a:r>
            <a:r>
              <a:rPr lang="en-US" altLang="zh-CN" dirty="0"/>
              <a:t>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+r</a:t>
            </a:r>
            <a:r>
              <a:rPr lang="en-US" altLang="zh-CN" dirty="0"/>
              <a:t>(x)</a:t>
            </a:r>
            <a:r>
              <a:rPr lang="zh-CN" altLang="en-US" dirty="0"/>
              <a:t>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  <a:endParaRPr lang="en-US" altLang="zh-CN" dirty="0"/>
          </a:p>
          <a:p>
            <a:pPr lvl="1"/>
            <a:r>
              <a:rPr lang="zh-CN" altLang="en-US" dirty="0"/>
              <a:t>显然有以下式子成立：</a:t>
            </a:r>
            <a:r>
              <a:rPr lang="en-US" altLang="zh-CN" dirty="0"/>
              <a:t>r(x)=-d(x)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m</a:t>
            </a:r>
            <a:r>
              <a:rPr lang="en-US" altLang="zh-CN" dirty="0" err="1"/>
              <a:t>mod</a:t>
            </a:r>
            <a:r>
              <a:rPr lang="en-US" altLang="zh-CN" dirty="0"/>
              <a:t> g(x)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中，用序列的卷积</a:t>
            </a:r>
            <a:r>
              <a:rPr lang="en-US" altLang="zh-CN" dirty="0"/>
              <a:t>conv</a:t>
            </a:r>
            <a:r>
              <a:rPr lang="zh-CN" altLang="en-US" dirty="0"/>
              <a:t>和解卷解</a:t>
            </a:r>
            <a:r>
              <a:rPr lang="en-US" altLang="zh-CN" dirty="0" err="1"/>
              <a:t>deconv</a:t>
            </a:r>
            <a:r>
              <a:rPr lang="zh-CN" altLang="en-US" dirty="0"/>
              <a:t>可以很方便的完成多项式的乘除法并求出除法的余式</a:t>
            </a:r>
            <a:r>
              <a:rPr lang="en-US" altLang="zh-CN" dirty="0"/>
              <a:t>r(x)</a:t>
            </a:r>
          </a:p>
          <a:p>
            <a:pPr lvl="1"/>
            <a:r>
              <a:rPr lang="zh-CN" altLang="en-US" dirty="0"/>
              <a:t>由于本次实验中序列的基为</a:t>
            </a:r>
            <a:r>
              <a:rPr lang="en-US" altLang="zh-CN" dirty="0"/>
              <a:t>2</a:t>
            </a:r>
            <a:r>
              <a:rPr lang="zh-CN" altLang="en-US" dirty="0"/>
              <a:t>，因此计算出来的</a:t>
            </a:r>
            <a:r>
              <a:rPr lang="en-US" altLang="zh-CN" dirty="0"/>
              <a:t>r(x)</a:t>
            </a:r>
            <a:r>
              <a:rPr lang="zh-CN" altLang="en-US" dirty="0"/>
              <a:t>还应该膜</a:t>
            </a:r>
            <a:r>
              <a:rPr lang="en-US" altLang="zh-CN" dirty="0"/>
              <a:t>2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中求校验位的代码如下：</a:t>
            </a:r>
            <a:endParaRPr lang="en-US" altLang="zh-CN" dirty="0"/>
          </a:p>
          <a:p>
            <a:pPr lvl="2"/>
            <a:r>
              <a:rPr lang="en-US" altLang="zh-CN" dirty="0"/>
              <a:t> [</a:t>
            </a:r>
            <a:r>
              <a:rPr lang="en-US" altLang="zh-CN" dirty="0" err="1"/>
              <a:t>q,r</a:t>
            </a:r>
            <a:r>
              <a:rPr lang="en-US" altLang="zh-CN" dirty="0"/>
              <a:t>]=</a:t>
            </a:r>
            <a:r>
              <a:rPr lang="en-US" altLang="zh-CN" dirty="0" err="1"/>
              <a:t>deconv</a:t>
            </a:r>
            <a:r>
              <a:rPr lang="en-US" altLang="zh-CN" dirty="0"/>
              <a:t>([</a:t>
            </a:r>
            <a:r>
              <a:rPr lang="en-US" altLang="zh-CN" dirty="0" err="1"/>
              <a:t>d,zeros</a:t>
            </a:r>
            <a:r>
              <a:rPr lang="en-US" altLang="zh-CN" dirty="0"/>
              <a:t>(1,check_len)],g);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通过解卷积计算多项式除法，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为余数</a:t>
            </a:r>
          </a:p>
          <a:p>
            <a:pPr lvl="2"/>
            <a:r>
              <a:rPr lang="zh-CN" altLang="en-US" dirty="0"/>
              <a:t>  </a:t>
            </a:r>
            <a:r>
              <a:rPr lang="en-US" altLang="zh-CN" dirty="0"/>
              <a:t>r=mod(r,2);                  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%2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元域，需要模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zh-CN" altLang="en-US" dirty="0"/>
              <a:t>生成多项式的选取：通过查找资料，选取了以下几个典型的生成多项式：</a:t>
            </a:r>
            <a:endParaRPr lang="en-US" altLang="zh-CN" dirty="0"/>
          </a:p>
          <a:p>
            <a:pPr lvl="1"/>
            <a:r>
              <a:rPr lang="en-US" altLang="zh-CN" dirty="0"/>
              <a:t>x4+x+1</a:t>
            </a:r>
          </a:p>
          <a:p>
            <a:pPr lvl="1"/>
            <a:r>
              <a:rPr lang="en-US" altLang="zh-CN" dirty="0"/>
              <a:t>x8+x5+x4+1</a:t>
            </a:r>
          </a:p>
          <a:p>
            <a:pPr lvl="1"/>
            <a:r>
              <a:rPr lang="en-US" altLang="zh-CN" dirty="0"/>
              <a:t>x12+x11+x3+x2+x+1</a:t>
            </a:r>
          </a:p>
          <a:p>
            <a:pPr lvl="1"/>
            <a:r>
              <a:rPr lang="en-US" altLang="zh-CN" dirty="0"/>
              <a:t>x16+x15+x2+1</a:t>
            </a:r>
          </a:p>
          <a:p>
            <a:pPr lvl="1"/>
            <a:r>
              <a:rPr lang="zh-CN" altLang="en-US" dirty="0"/>
              <a:t>分别代表</a:t>
            </a:r>
            <a:r>
              <a:rPr lang="en-US" altLang="zh-CN" dirty="0"/>
              <a:t>r(x)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位的情况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2493336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12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CRC</a:t>
            </a:r>
            <a:r>
              <a:rPr lang="zh-CN" altLang="en-US" dirty="0"/>
              <a:t>统计误码率：将收到的信息序列每</a:t>
            </a:r>
            <a:r>
              <a:rPr lang="en-US" altLang="zh-CN" dirty="0"/>
              <a:t>(</a:t>
            </a:r>
            <a:r>
              <a:rPr lang="en-US" altLang="zh-CN" dirty="0" err="1"/>
              <a:t>k+m</a:t>
            </a:r>
            <a:r>
              <a:rPr lang="en-US" altLang="zh-CN" dirty="0"/>
              <a:t>)</a:t>
            </a:r>
            <a:r>
              <a:rPr lang="zh-CN" altLang="en-US" dirty="0"/>
              <a:t>位分成一组，其中</a:t>
            </a:r>
            <a:r>
              <a:rPr lang="en-US" altLang="zh-CN" dirty="0"/>
              <a:t>k</a:t>
            </a:r>
            <a:r>
              <a:rPr lang="zh-CN" altLang="en-US" dirty="0"/>
              <a:t>为信息序列长度，</a:t>
            </a:r>
            <a:r>
              <a:rPr lang="en-US" altLang="zh-CN" dirty="0"/>
              <a:t>m</a:t>
            </a:r>
            <a:r>
              <a:rPr lang="zh-CN" altLang="en-US" dirty="0"/>
              <a:t>为校验位长度，将每组写成多项式的形式，再除以约定好的生成多项式，如果余数不为</a:t>
            </a:r>
            <a:r>
              <a:rPr lang="en-US" altLang="zh-CN" dirty="0"/>
              <a:t>0</a:t>
            </a:r>
            <a:r>
              <a:rPr lang="zh-CN" altLang="en-US" dirty="0"/>
              <a:t>，说明传输过程中发生了误码。最后用发生误码的组数除以总的组数得到误码率。</a:t>
            </a:r>
            <a:endParaRPr lang="en-US" altLang="zh-CN" dirty="0"/>
          </a:p>
          <a:p>
            <a:pPr lvl="1"/>
            <a:r>
              <a:rPr lang="zh-CN" altLang="en-US" dirty="0"/>
              <a:t>如果余式不为</a:t>
            </a:r>
            <a:r>
              <a:rPr lang="en-US" altLang="zh-CN" dirty="0"/>
              <a:t>0</a:t>
            </a:r>
            <a:r>
              <a:rPr lang="zh-CN" altLang="en-US" dirty="0"/>
              <a:t>，不一定说明没有发生误码，可能是发生的误码恰好使得余式依旧为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但是校验位越长，它的校验效果越好，余数为</a:t>
            </a:r>
            <a:r>
              <a:rPr lang="en-US" altLang="zh-CN" dirty="0"/>
              <a:t>0</a:t>
            </a:r>
            <a:r>
              <a:rPr lang="zh-CN" altLang="en-US" dirty="0"/>
              <a:t>时发生误码的可能性越高，因此校验位越长，其检测到的误码越多，获得的误码率也会越高。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0630676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凿孔模块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在传送数据时，由于对信道的使用次数有限制，有时会出现数据传送不完的情况，此时需要在待传送的数据中凿孔，即删去部分比特，以满足传送的需要。</a:t>
            </a:r>
            <a:endParaRPr lang="en-US" altLang="zh-CN" dirty="0"/>
          </a:p>
          <a:p>
            <a:r>
              <a:rPr lang="zh-CN" altLang="en-US" dirty="0"/>
              <a:t>凿孔会损失部分信息，但由于是对卷积后的信息序列凿孔，本身序列就有冗余，因此仍然可以恢复出原序列</a:t>
            </a:r>
            <a:endParaRPr lang="en-US" altLang="zh-CN" dirty="0"/>
          </a:p>
          <a:p>
            <a:r>
              <a:rPr lang="zh-CN" altLang="en-US" dirty="0"/>
              <a:t>每隔同样的距离凿掉一个点，这样更能够根据前后的信息恢复出原序列，隔多少距离则由使用信道次数的要求来决定</a:t>
            </a:r>
            <a:endParaRPr lang="en-US" altLang="zh-CN" dirty="0"/>
          </a:p>
          <a:p>
            <a:r>
              <a:rPr lang="zh-CN" altLang="en-US" dirty="0"/>
              <a:t>收端和发端都已知在哪里凿了孔，收端在收到序列进行维特比译码时，被凿孔的位置是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/>
              <a:t>的可能性相同，不计入权重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281039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若已知</a:t>
                </a:r>
                <a:r>
                  <a:rPr lang="en-US" altLang="zh-CN" dirty="0" smtClean="0"/>
                  <a:t>φ</a:t>
                </a:r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采取</a:t>
                </a:r>
                <a:r>
                  <a:rPr lang="zh-CN" altLang="en-US" dirty="0"/>
                  <a:t>极大似然准则下的后验概率译码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只需</a:t>
                </a:r>
                <a:r>
                  <a:rPr lang="zh-CN" altLang="en-US" dirty="0"/>
                  <a:t>将许用电平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旋转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zh-CN" altLang="en-US" dirty="0"/>
                  <a:t>得到等效的许用电平便可以消除其影响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只需考虑高斯噪声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             f(</a:t>
                </a:r>
                <a:r>
                  <a:rPr lang="en-US" altLang="zh-CN" dirty="0" err="1" smtClean="0"/>
                  <a:t>φ|y,xi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可以看出这个概率密度只与接收符号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和许用符号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之间的欧式距离有关，因此可以应用最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    小欧式距离准则进行判决。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8946413" cy="4902740"/>
              </a:xfrm>
              <a:blipFill>
                <a:blip r:embed="rId2"/>
                <a:stretch>
                  <a:fillRect l="-204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，每次信道使用的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均独立变化 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由前一页</a:t>
                </a:r>
                <a:r>
                  <a:rPr lang="en-US" altLang="zh-CN" dirty="0" smtClean="0"/>
                  <a:t>φ</a:t>
                </a:r>
                <a:r>
                  <a:rPr lang="zh-CN" altLang="en-US" dirty="0" smtClean="0"/>
                  <a:t>已知的情况得</a:t>
                </a:r>
                <a:r>
                  <a:rPr lang="en-US" altLang="zh-CN" dirty="0" smtClean="0"/>
                  <a:t>f(</a:t>
                </a:r>
                <a:r>
                  <a:rPr lang="en-US" altLang="zh-CN" dirty="0" err="1" smtClean="0"/>
                  <a:t>φ|y,xi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因此去掉常数系数，</a:t>
                </a:r>
                <a:r>
                  <a:rPr lang="zh-CN" altLang="en-US" dirty="0" smtClean="0"/>
                  <a:t>用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</a:t>
                </a:r>
                <a:r>
                  <a:rPr lang="zh-CN" altLang="en-US" dirty="0" smtClean="0"/>
                  <a:t>标准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φ</a:t>
                </a:r>
                <a:r>
                  <a:rPr lang="zh-CN" altLang="en-US" dirty="0" smtClean="0"/>
                  <a:t>服从</a:t>
                </a:r>
                <a:r>
                  <a:rPr lang="en-US" altLang="zh-CN" dirty="0" smtClean="0"/>
                  <a:t>(0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θ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均匀分布，在其中取值概率均等，因此只需将上述的</a:t>
                </a:r>
                <a:r>
                  <a:rPr lang="en-US" altLang="zh-CN" dirty="0"/>
                  <a:t>d ( φ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进行积分，便可得到接收到的电平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是由等效许用电平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𝑥𝑖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得到的概率的一个有效度量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)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dirty="0"/>
                  <a:t> 我们可以根据</a:t>
                </a:r>
                <a:r>
                  <a:rPr lang="en-US" altLang="zh-CN" dirty="0"/>
                  <a:t>P ( </a:t>
                </a:r>
                <a:r>
                  <a:rPr lang="en-US" altLang="zh-CN" dirty="0" err="1" smtClean="0"/>
                  <a:t>i</a:t>
                </a:r>
                <a:r>
                  <a:rPr lang="en-US" altLang="zh-CN" dirty="0"/>
                  <a:t> 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这一指标进行软硬判决，通过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进行数值计算上式并不困难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868" y="1270000"/>
                <a:ext cx="9121512" cy="4902740"/>
              </a:xfrm>
              <a:blipFill>
                <a:blip r:embed="rId2"/>
                <a:stretch>
                  <a:fillRect l="-201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49215995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4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判决模块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未知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，且一次通信过程中的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是独立的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需要首先对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进行估计，利用最大似然准则算出一个最概然的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，将问题转化为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已知的情况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在给定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，和发送符号为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的情况下收到一个符号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φ,i,k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𝑥𝑖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作为其概率密度的一个衡量标准。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yk|φ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𝑦𝑘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</a:t>
                </a:r>
                <a:r>
                  <a:rPr lang="en-US" altLang="zh-CN" dirty="0"/>
                  <a:t>d’(</a:t>
                </a:r>
                <a:r>
                  <a:rPr lang="en-US" altLang="zh-CN" dirty="0" err="1"/>
                  <a:t>φ,k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衡量</a:t>
                </a:r>
                <a:r>
                  <a:rPr lang="en-US" altLang="zh-CN" dirty="0"/>
                  <a:t>f(yk|φ)</a:t>
                </a:r>
                <a:r>
                  <a:rPr lang="zh-CN" altLang="en-US" dirty="0"/>
                  <a:t>，即在接受符号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已知的情况下</a:t>
                </a:r>
                <a:r>
                  <a:rPr lang="en-US" altLang="zh-CN" dirty="0" err="1"/>
                  <a:t>fai</a:t>
                </a:r>
                <a:r>
                  <a:rPr lang="zh-CN" altLang="en-US" dirty="0"/>
                  <a:t>的后验概率分布。</a:t>
                </a:r>
                <a:endParaRPr lang="en-US" altLang="zh-CN" dirty="0"/>
              </a:p>
              <a:p>
                <a:pPr lvl="1"/>
                <a:endParaRPr lang="zh-CN" altLang="zh-CN" dirty="0"/>
              </a:p>
              <a:p>
                <a:pPr lvl="1"/>
                <a:r>
                  <a:rPr lang="zh-CN" altLang="en-US" dirty="0"/>
                  <a:t>因为</a:t>
                </a:r>
                <a:r>
                  <a:rPr lang="en-US" altLang="zh-CN" dirty="0" err="1"/>
                  <a:t>yk</a:t>
                </a:r>
                <a:r>
                  <a:rPr lang="zh-CN" altLang="en-US" dirty="0"/>
                  <a:t>之间是独立的，设共接收了因此有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，因此可以用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P(φ)=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’(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𝑦𝑘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衡量，因此寻找最概然的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f(y1,y2,…,</a:t>
                </a:r>
                <a:r>
                  <a:rPr lang="en-US" altLang="zh-CN" dirty="0" err="1"/>
                  <a:t>ym|φ</a:t>
                </a:r>
                <a:r>
                  <a:rPr lang="en-US" altLang="zh-CN" dirty="0"/>
                  <a:t>)  </a:t>
                </a:r>
                <a:r>
                  <a:rPr lang="zh-CN" altLang="en-US" dirty="0" smtClean="0"/>
                  <a:t>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最大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φ</a:t>
                </a:r>
                <a:r>
                  <a:rPr lang="zh-CN" altLang="en-US" dirty="0"/>
                  <a:t>，只需求</a:t>
                </a:r>
                <a:r>
                  <a:rPr lang="en-US" altLang="zh-CN" dirty="0"/>
                  <a:t>P(φ)</a:t>
                </a:r>
                <a:r>
                  <a:rPr lang="zh-CN" altLang="en-US" dirty="0"/>
                  <a:t>的最大值即可，通过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进行数值计算并不困难</a:t>
                </a:r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000"/>
                <a:ext cx="10713756" cy="4902740"/>
              </a:xfrm>
              <a:blipFill>
                <a:blip r:embed="rId2"/>
                <a:stretch>
                  <a:fillRect l="-114" t="-870" r="-2105"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9790017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4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en-US" altLang="zh-CN" dirty="0" smtClean="0"/>
          </a:p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模块解析</a:t>
            </a:r>
            <a:r>
              <a:rPr lang="en-US" altLang="zh-CN" dirty="0" smtClean="0"/>
              <a:t>)</a:t>
            </a:r>
            <a:r>
              <a:rPr lang="zh-CN" altLang="en-US" dirty="0" smtClean="0"/>
              <a:t>第一部分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/>
              <a:t>模块解析</a:t>
            </a:r>
            <a:r>
              <a:rPr lang="en-US" altLang="zh-CN" dirty="0"/>
              <a:t>)</a:t>
            </a:r>
            <a:r>
              <a:rPr lang="zh-CN" altLang="en-US" dirty="0" smtClean="0"/>
              <a:t>第四部分</a:t>
            </a:r>
            <a:endParaRPr lang="en-US" altLang="zh-CN" dirty="0" smtClean="0"/>
          </a:p>
          <a:p>
            <a:r>
              <a:rPr lang="zh-CN" altLang="en-US" dirty="0" smtClean="0"/>
              <a:t>分析和结果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9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软硬判决具体实现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hard_judge.m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soft_judge.m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95522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硬判决相对简单，只需要先对输入复电平求辐角，然后利用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函数取整与</a:t>
            </a:r>
            <a:r>
              <a:rPr lang="en-US" altLang="zh-CN" dirty="0" smtClean="0"/>
              <a:t>mod</a:t>
            </a:r>
            <a:r>
              <a:rPr lang="zh-CN" altLang="en-US" dirty="0" smtClean="0"/>
              <a:t>求模即可自然获得其状态，然后利用事先定义好的矩阵访问下标即可获得对应的</a:t>
            </a:r>
            <a:r>
              <a:rPr lang="en-US" altLang="zh-CN" dirty="0" smtClean="0"/>
              <a:t>bit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而且这一过程可以使用矩阵运算进行，提高处理速度；</a:t>
            </a:r>
            <a:endParaRPr lang="en-US" altLang="zh-CN" dirty="0" smtClean="0"/>
          </a:p>
          <a:p>
            <a:r>
              <a:rPr lang="zh-CN" altLang="en-US" dirty="0" smtClean="0"/>
              <a:t>最后将所得矩阵进行</a:t>
            </a:r>
            <a:r>
              <a:rPr lang="en-US" altLang="zh-CN" dirty="0" smtClean="0"/>
              <a:t>reshape</a:t>
            </a:r>
            <a:r>
              <a:rPr lang="zh-CN" altLang="en-US" dirty="0" smtClean="0"/>
              <a:t>操作，将其按照编码效率</a:t>
            </a:r>
            <a:r>
              <a:rPr lang="en-US" altLang="zh-CN" dirty="0" smtClean="0"/>
              <a:t>eff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eff*n</a:t>
            </a:r>
            <a:r>
              <a:rPr lang="zh-CN" altLang="en-US" dirty="0" smtClean="0"/>
              <a:t>大小，方便后续处理；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软判决则需要利用</a:t>
            </a:r>
            <a:r>
              <a:rPr lang="en-US" altLang="zh-CN" dirty="0" err="1" smtClean="0"/>
              <a:t>calculateProbability</a:t>
            </a:r>
            <a:r>
              <a:rPr lang="zh-CN" altLang="en-US" dirty="0" smtClean="0"/>
              <a:t>函数；</a:t>
            </a:r>
            <a:endParaRPr lang="en-US" altLang="zh-CN" dirty="0" smtClean="0"/>
          </a:p>
          <a:p>
            <a:r>
              <a:rPr lang="zh-CN" altLang="en-US" dirty="0" smtClean="0"/>
              <a:t>然后按照</a:t>
            </a:r>
            <a:r>
              <a:rPr lang="en-US" altLang="zh-CN" dirty="0" smtClean="0"/>
              <a:t>±1</a:t>
            </a:r>
            <a:r>
              <a:rPr lang="zh-CN" altLang="en-US" dirty="0" smtClean="0"/>
              <a:t>进行概率加权，得到每一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的取值概率，具体做法就是例如：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bitProb</a:t>
            </a:r>
            <a:r>
              <a:rPr lang="en-US" altLang="zh-CN" dirty="0" smtClean="0"/>
              <a:t>(1</a:t>
            </a:r>
            <a:r>
              <a:rPr lang="en-US" altLang="zh-CN" dirty="0"/>
              <a:t>, : ) = (</a:t>
            </a:r>
            <a:r>
              <a:rPr lang="en-US" altLang="zh-CN" dirty="0" err="1"/>
              <a:t>prob</a:t>
            </a:r>
            <a:r>
              <a:rPr lang="en-US" altLang="zh-CN" dirty="0"/>
              <a:t> * G1</a:t>
            </a:r>
            <a:r>
              <a:rPr lang="en-US" altLang="zh-CN" dirty="0" smtClean="0"/>
              <a:t>.‘).’ </a:t>
            </a:r>
            <a:r>
              <a:rPr lang="en-US" altLang="zh-CN" dirty="0"/>
              <a:t>- (</a:t>
            </a:r>
            <a:r>
              <a:rPr lang="en-US" altLang="zh-CN" dirty="0" err="1"/>
              <a:t>prob</a:t>
            </a:r>
            <a:r>
              <a:rPr lang="en-US" altLang="zh-CN" dirty="0"/>
              <a:t> * ~G1</a:t>
            </a:r>
            <a:r>
              <a:rPr lang="en-US" altLang="zh-CN" dirty="0" smtClean="0"/>
              <a:t>.‘).’;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-~G1</a:t>
            </a:r>
            <a:r>
              <a:rPr lang="zh-CN" altLang="en-US" dirty="0" smtClean="0"/>
              <a:t>即为</a:t>
            </a:r>
            <a:r>
              <a:rPr lang="en-US" altLang="zh-CN" dirty="0" smtClean="0"/>
              <a:t>±1</a:t>
            </a:r>
            <a:r>
              <a:rPr lang="zh-CN" altLang="en-US" dirty="0" smtClean="0"/>
              <a:t>加权，注意使用</a:t>
            </a:r>
            <a:r>
              <a:rPr lang="en-US" altLang="zh-CN" dirty="0" smtClean="0"/>
              <a:t>.’</a:t>
            </a:r>
            <a:r>
              <a:rPr lang="zh-CN" altLang="en-US" dirty="0" smtClean="0"/>
              <a:t>转置而非共轭转置；</a:t>
            </a:r>
            <a:endParaRPr lang="en-US" altLang="zh-CN" dirty="0" smtClean="0"/>
          </a:p>
          <a:p>
            <a:r>
              <a:rPr lang="zh-CN" altLang="en-US" dirty="0" smtClean="0"/>
              <a:t>最后同样将</a:t>
            </a:r>
            <a:r>
              <a:rPr lang="zh-CN" altLang="en-US" dirty="0"/>
              <a:t>所得矩阵进行</a:t>
            </a:r>
            <a:r>
              <a:rPr lang="en-US" altLang="zh-CN" dirty="0"/>
              <a:t>reshape</a:t>
            </a:r>
            <a:r>
              <a:rPr lang="zh-CN" altLang="en-US" dirty="0"/>
              <a:t>操作，将其按照编码效率</a:t>
            </a:r>
            <a:r>
              <a:rPr lang="en-US" altLang="zh-CN" dirty="0"/>
              <a:t>eff</a:t>
            </a:r>
            <a:r>
              <a:rPr lang="zh-CN" altLang="en-US" dirty="0"/>
              <a:t>分为</a:t>
            </a:r>
            <a:r>
              <a:rPr lang="en-US" altLang="zh-CN" dirty="0"/>
              <a:t>eff*n</a:t>
            </a:r>
            <a:r>
              <a:rPr lang="zh-CN" altLang="en-US" dirty="0"/>
              <a:t>大小，方便后续</a:t>
            </a:r>
            <a:r>
              <a:rPr lang="zh-CN" altLang="en-US" dirty="0" smtClean="0"/>
              <a:t>处理；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560359"/>
          </a:xfrm>
        </p:spPr>
        <p:txBody>
          <a:bodyPr/>
          <a:lstStyle/>
          <a:p>
            <a:r>
              <a:rPr lang="zh-CN" altLang="en-US" dirty="0" smtClean="0"/>
              <a:t>先利用遍历的方式求得所有状态的转移输出，利用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类型数组存储；</a:t>
            </a:r>
            <a:endParaRPr lang="en-US" altLang="zh-CN" dirty="0" smtClean="0"/>
          </a:p>
          <a:p>
            <a:r>
              <a:rPr lang="zh-CN" altLang="en-US" dirty="0" smtClean="0"/>
              <a:t>随后初始化距离以及路径矩阵，长度为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*(len+1)</a:t>
            </a:r>
            <a:r>
              <a:rPr lang="zh-CN" altLang="en-US" dirty="0" smtClean="0"/>
              <a:t>，并将其中距离矩阵除</a:t>
            </a:r>
            <a:r>
              <a:rPr lang="en-US" altLang="zh-CN" dirty="0" smtClean="0"/>
              <a:t>(1,1)</a:t>
            </a:r>
            <a:r>
              <a:rPr lang="zh-CN" altLang="en-US" dirty="0" smtClean="0"/>
              <a:t>均设置为</a:t>
            </a:r>
            <a:r>
              <a:rPr lang="en-US" altLang="zh-CN" dirty="0" err="1" smtClean="0"/>
              <a:t>Inf</a:t>
            </a:r>
            <a:r>
              <a:rPr lang="zh-CN" altLang="en-US" dirty="0" smtClean="0"/>
              <a:t>，然后开始动规部分；</a:t>
            </a:r>
            <a:endParaRPr lang="en-US" altLang="zh-CN" dirty="0" smtClean="0"/>
          </a:p>
          <a:p>
            <a:r>
              <a:rPr lang="zh-CN" altLang="en-US" dirty="0" smtClean="0"/>
              <a:t>硬判决：如果位于打孔位置，则将其距离视为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，否则按照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矩阵中与实际判决的</a:t>
            </a:r>
            <a:r>
              <a:rPr lang="en-US" altLang="zh-CN" dirty="0" smtClean="0"/>
              <a:t>hamming</a:t>
            </a:r>
            <a:r>
              <a:rPr lang="zh-CN" altLang="en-US" dirty="0" smtClean="0"/>
              <a:t>距离进行判定，距离小于现有值时更新最小距离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矩阵并修改路径记录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zh-CN" altLang="en-US" dirty="0" smtClean="0"/>
              <a:t>软判决</a:t>
            </a:r>
            <a:r>
              <a:rPr lang="zh-CN" altLang="en-US" dirty="0"/>
              <a:t>：如果位于打孔位置，则将其距离视为</a:t>
            </a:r>
            <a:r>
              <a:rPr lang="en-US" altLang="zh-CN" dirty="0"/>
              <a:t>0</a:t>
            </a:r>
            <a:r>
              <a:rPr lang="zh-CN" altLang="en-US" dirty="0"/>
              <a:t>，否则按照</a:t>
            </a:r>
            <a:r>
              <a:rPr lang="en-US" altLang="zh-CN" dirty="0"/>
              <a:t>trans</a:t>
            </a:r>
            <a:r>
              <a:rPr lang="zh-CN" altLang="en-US" dirty="0"/>
              <a:t>矩阵中与实际判决</a:t>
            </a:r>
            <a:r>
              <a:rPr lang="zh-CN" altLang="en-US" dirty="0" smtClean="0"/>
              <a:t>的匹配概率进行</a:t>
            </a:r>
            <a:r>
              <a:rPr lang="zh-CN" altLang="en-US" dirty="0"/>
              <a:t>判定</a:t>
            </a:r>
            <a:r>
              <a:rPr lang="zh-CN" altLang="en-US" dirty="0" smtClean="0"/>
              <a:t>，匹配概率大于现有</a:t>
            </a:r>
            <a:r>
              <a:rPr lang="zh-CN" altLang="en-US" dirty="0"/>
              <a:t>值时更新最小距离</a:t>
            </a:r>
            <a:r>
              <a:rPr lang="en-US" altLang="zh-CN" dirty="0"/>
              <a:t>dis</a:t>
            </a:r>
            <a:r>
              <a:rPr lang="zh-CN" altLang="en-US" dirty="0"/>
              <a:t>矩阵并修改路径记录</a:t>
            </a:r>
            <a:r>
              <a:rPr lang="en-US" altLang="zh-CN" dirty="0" err="1"/>
              <a:t>pos</a:t>
            </a:r>
            <a:r>
              <a:rPr lang="zh-CN" altLang="en-US" dirty="0"/>
              <a:t>矩阵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结束之后再根据是否有收尾</a:t>
            </a:r>
            <a:r>
              <a:rPr lang="en-US" altLang="zh-CN" dirty="0" smtClean="0"/>
              <a:t>bit</a:t>
            </a:r>
            <a:r>
              <a:rPr lang="zh-CN" altLang="en-US" dirty="0" smtClean="0"/>
              <a:t>确定回溯起始点，随后根据路径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矩阵回溯即可；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矩阵如下图，左硬右软：</a:t>
            </a:r>
            <a:endParaRPr lang="en-US" altLang="zh-CN" dirty="0" smtClean="0"/>
          </a:p>
          <a:p>
            <a:r>
              <a:rPr lang="zh-CN" altLang="en-US" dirty="0" smtClean="0"/>
              <a:t>可以看到由于误差较小，能做到全部匹配，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29165513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20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7677"/>
            <a:ext cx="8596668" cy="47583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l-GR" altLang="zh-CN" dirty="0" smtClean="0"/>
              <a:t>Φ</a:t>
            </a:r>
            <a:r>
              <a:rPr lang="en-US" altLang="zh-CN" dirty="0" smtClean="0"/>
              <a:t>=π/6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σ=0.1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holegap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tail=1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datalen</a:t>
            </a:r>
            <a:r>
              <a:rPr lang="en-US" altLang="zh-CN" dirty="0" smtClean="0"/>
              <a:t>=120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dis</a:t>
            </a:r>
            <a:r>
              <a:rPr lang="zh-CN" altLang="en-US" dirty="0" smtClean="0"/>
              <a:t>矩阵如下图：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看到硬</a:t>
            </a:r>
            <a:r>
              <a:rPr lang="zh-CN" altLang="en-US" dirty="0" smtClean="0"/>
              <a:t>判决中由于误差较小，能做到全部匹配，最小距离均为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可以看到软判决中最优路径的匹配概率也在与其他路径拉大差距，最终的译码结果误码率也为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677334" y="609600"/>
            <a:ext cx="8596668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软硬判决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hard_viterbi.m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soft_viterbi.m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36" y="2121848"/>
            <a:ext cx="6273328" cy="157290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4770"/>
              </p:ext>
            </p:extLst>
          </p:nvPr>
        </p:nvGraphicFramePr>
        <p:xfrm>
          <a:off x="1028936" y="4167823"/>
          <a:ext cx="67691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0812067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980716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2624261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99187471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005232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9339257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4674411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5737607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826942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222818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0037032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13598159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562627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5.6006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9.3253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11.086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489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1.8318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1.8861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3.7466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7.4547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9.3454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5.7605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4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0.0065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1.7823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9.3454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9.4167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9.3837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15.023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9587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-1.832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3.7434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1.7775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5.6893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9.2742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7.625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13.054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9.4024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14.888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210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-0.088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3.6882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9.393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16.805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088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-0.072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3.8145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7.5011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9.4403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9.3656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13.106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799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-1.851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3.7513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3.7985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3.7402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3.8226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5.6506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9.2978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14.955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11.252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03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-Inf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-1.813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3.7354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3.7402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3.8063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7.5336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9.2505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11.153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13.003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6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统计误块率（一）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97" y="1510186"/>
            <a:ext cx="821283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 smtClean="0"/>
              <a:t>纵坐标信噪比（上）、误块率（下）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对数坐标</a:t>
            </a:r>
            <a:endParaRPr lang="en-US" altLang="zh-CN" sz="1400" dirty="0" smtClean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100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统计误块率（二）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11" y="1535838"/>
            <a:ext cx="8233046" cy="5202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统计误块率（三）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σ:0.2~1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1bit/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411549"/>
            <a:ext cx="8439248" cy="555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8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统计误块率（四）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2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29" y="1491786"/>
            <a:ext cx="8626030" cy="548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统计误块率（五）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 smtClean="0"/>
              <a:t>3bit/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8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706" y="1513069"/>
            <a:ext cx="8350223" cy="5443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8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统计误块率（六）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1/2</a:t>
            </a:r>
          </a:p>
          <a:p>
            <a:pPr lvl="1"/>
            <a:r>
              <a:rPr lang="en-US" altLang="zh-CN" sz="1400" dirty="0" smtClean="0"/>
              <a:t>2bit/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84" y="1423686"/>
            <a:ext cx="8843061" cy="555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8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8699"/>
          </a:xfrm>
        </p:spPr>
        <p:txBody>
          <a:bodyPr/>
          <a:lstStyle/>
          <a:p>
            <a:r>
              <a:rPr lang="zh-CN" altLang="en-US" dirty="0" smtClean="0"/>
              <a:t>统计误比特率与信噪比的关系，用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统计误块率（七）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77343" y="1930400"/>
            <a:ext cx="2935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坐标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横坐标</a:t>
            </a:r>
            <a:r>
              <a:rPr lang="en-US" altLang="zh-CN" sz="1400" dirty="0" smtClean="0"/>
              <a:t>σ:0.1~1</a:t>
            </a:r>
          </a:p>
          <a:p>
            <a:pPr lvl="1"/>
            <a:r>
              <a:rPr lang="zh-CN" altLang="en-US" sz="1400" dirty="0"/>
              <a:t>纵坐标信噪比（上）、误块率（下）</a:t>
            </a:r>
            <a:r>
              <a:rPr lang="en-US" altLang="zh-CN" sz="1400" dirty="0"/>
              <a:t>:</a:t>
            </a:r>
            <a:r>
              <a:rPr lang="zh-CN" altLang="en-US" sz="1400" dirty="0"/>
              <a:t>对数坐标</a:t>
            </a:r>
            <a:endParaRPr lang="en-US" altLang="zh-CN" sz="1400" dirty="0"/>
          </a:p>
          <a:p>
            <a:r>
              <a:rPr lang="zh-CN" altLang="en-US" dirty="0" smtClean="0"/>
              <a:t>参数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sz="1400" dirty="0" smtClean="0"/>
              <a:t>序列长度</a:t>
            </a:r>
            <a:r>
              <a:rPr lang="en-US" altLang="zh-CN" sz="1400" dirty="0" smtClean="0"/>
              <a:t>1200</a:t>
            </a:r>
          </a:p>
          <a:p>
            <a:pPr lvl="1"/>
            <a:r>
              <a:rPr lang="zh-CN" altLang="en-US" sz="1400" dirty="0" smtClean="0"/>
              <a:t>收尾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卷积</a:t>
            </a:r>
            <a:r>
              <a:rPr lang="zh-CN" altLang="en-US" sz="1400" dirty="0" smtClean="0"/>
              <a:t>编码效率</a:t>
            </a:r>
            <a:r>
              <a:rPr lang="en-US" altLang="zh-CN" sz="1400" dirty="0" smtClean="0"/>
              <a:t>1/3</a:t>
            </a:r>
          </a:p>
          <a:p>
            <a:pPr lvl="1"/>
            <a:r>
              <a:rPr lang="en-US" altLang="zh-CN" sz="1400" dirty="0"/>
              <a:t>3</a:t>
            </a:r>
            <a:r>
              <a:rPr lang="en-US" altLang="zh-CN" sz="1400" dirty="0" smtClean="0"/>
              <a:t>bit/</a:t>
            </a:r>
            <a:r>
              <a:rPr lang="zh-CN" altLang="en-US" sz="1400" dirty="0" smtClean="0"/>
              <a:t>符号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φ</a:t>
            </a:r>
            <a:r>
              <a:rPr lang="zh-CN" altLang="en-US" sz="1400" dirty="0" smtClean="0"/>
              <a:t>每次使用信道均独立变化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θ</a:t>
            </a:r>
            <a:r>
              <a:rPr lang="en-US" altLang="zh-CN" sz="1400" dirty="0" smtClean="0"/>
              <a:t>=π/6</a:t>
            </a:r>
          </a:p>
          <a:p>
            <a:pPr lvl="1"/>
            <a:r>
              <a:rPr lang="en-US" altLang="zh-CN" sz="1400" dirty="0" smtClean="0"/>
              <a:t>10bit</a:t>
            </a:r>
            <a:r>
              <a:rPr lang="zh-CN" altLang="en-US" sz="1400" dirty="0" smtClean="0"/>
              <a:t>一组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4</a:t>
            </a:r>
            <a:r>
              <a:rPr lang="zh-CN" altLang="en-US" sz="1400" dirty="0" smtClean="0"/>
              <a:t>阶生成多项式</a:t>
            </a:r>
            <a:endParaRPr lang="en-US" altLang="zh-CN" sz="1400" dirty="0" smtClean="0"/>
          </a:p>
          <a:p>
            <a:pPr lvl="1"/>
            <a:r>
              <a:rPr lang="zh-CN" altLang="en-US" sz="1400" dirty="0"/>
              <a:t>凿孔</a:t>
            </a:r>
            <a:r>
              <a:rPr lang="zh-CN" altLang="en-US" sz="1400" dirty="0" smtClean="0"/>
              <a:t>间隔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584" y="1507263"/>
            <a:ext cx="8802333" cy="535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设计流程图</a:t>
            </a:r>
            <a:endParaRPr lang="zh-CN" altLang="en-US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20602" y="2482771"/>
            <a:ext cx="9870819" cy="2280361"/>
            <a:chOff x="227135" y="2385117"/>
            <a:chExt cx="9870819" cy="2280361"/>
          </a:xfrm>
        </p:grpSpPr>
        <p:sp>
          <p:nvSpPr>
            <p:cNvPr id="4" name="矩形 3"/>
            <p:cNvSpPr/>
            <p:nvPr/>
          </p:nvSpPr>
          <p:spPr>
            <a:xfrm>
              <a:off x="227135" y="3526651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发端序列</a:t>
              </a:r>
              <a:endParaRPr lang="zh-CN" altLang="en-US" sz="1100" dirty="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384756" y="3052425"/>
              <a:ext cx="1828800" cy="1305017"/>
              <a:chOff x="2338775" y="3082767"/>
              <a:chExt cx="1828800" cy="13050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38775" y="3082767"/>
                <a:ext cx="182880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卷积编码模块</a:t>
                </a:r>
                <a:endParaRPr lang="zh-CN" altLang="en-US" sz="12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0663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71874" y="3234426"/>
                <a:ext cx="699856" cy="827102"/>
                <a:chOff x="2140998" y="3235911"/>
                <a:chExt cx="699856" cy="82710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140998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1/2</a:t>
                  </a:r>
                  <a:endParaRPr lang="zh-CN" altLang="en-US" sz="1100" dirty="0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140998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效率</a:t>
                  </a:r>
                  <a:r>
                    <a:rPr lang="en-US" altLang="zh-CN" sz="1100" dirty="0" smtClean="0"/>
                    <a:t>1/3</a:t>
                  </a:r>
                  <a:endParaRPr lang="zh-CN" altLang="en-US" sz="1100" dirty="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292318" y="3164144"/>
                <a:ext cx="830328" cy="9676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357554" y="3234426"/>
                <a:ext cx="699856" cy="827102"/>
                <a:chOff x="2950346" y="3235911"/>
                <a:chExt cx="699856" cy="82710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950346" y="3235911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 smtClean="0"/>
                    <a:t>收尾</a:t>
                  </a:r>
                  <a:endParaRPr lang="zh-CN" altLang="en-US" sz="1100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50346" y="3699029"/>
                  <a:ext cx="69985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/>
                    <a:t>不收尾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5278581" y="2766816"/>
              <a:ext cx="1127463" cy="1873188"/>
              <a:chOff x="5246703" y="2779439"/>
              <a:chExt cx="1127463" cy="18731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46703" y="2779439"/>
                <a:ext cx="1127463" cy="18731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电平映射模块</a:t>
                </a:r>
                <a:endParaRPr lang="zh-CN" altLang="en-US" sz="11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19552" y="2980664"/>
                <a:ext cx="803695" cy="1349405"/>
                <a:chOff x="4966790" y="3107922"/>
                <a:chExt cx="803695" cy="134940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75669" y="3107922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1bit/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66790" y="359397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2bit/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66790" y="4093343"/>
                  <a:ext cx="79481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smtClean="0"/>
                    <a:t>3bit/</a:t>
                  </a:r>
                  <a:r>
                    <a:rPr lang="zh-CN" altLang="en-US" sz="1100" dirty="0" smtClean="0"/>
                    <a:t>符号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6726354" y="3050901"/>
              <a:ext cx="1145220" cy="1305017"/>
              <a:chOff x="6667130" y="3090157"/>
              <a:chExt cx="1145220" cy="13050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667130" y="3090157"/>
                <a:ext cx="1145220" cy="13050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endParaRPr lang="en-US" altLang="zh-CN" sz="1100" dirty="0" smtClean="0"/>
              </a:p>
              <a:p>
                <a:pPr algn="ctr"/>
                <a:endParaRPr lang="en-US" altLang="zh-CN" sz="1100" dirty="0"/>
              </a:p>
              <a:p>
                <a:pPr algn="ctr"/>
                <a:r>
                  <a:rPr lang="zh-CN" altLang="en-US" sz="1100" dirty="0" smtClean="0"/>
                  <a:t>信道模块</a:t>
                </a:r>
                <a:endParaRPr lang="zh-CN" altLang="en-US" sz="11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764783" y="3207042"/>
                <a:ext cx="939554" cy="861876"/>
                <a:chOff x="5851863" y="3320985"/>
                <a:chExt cx="939554" cy="861876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5851863" y="3320985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 smtClean="0"/>
                    <a:t>每次使用都独立变化</a:t>
                  </a:r>
                  <a:endParaRPr lang="zh-CN" altLang="en-US" sz="11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851863" y="3818877"/>
                  <a:ext cx="939554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sz="1100" dirty="0" smtClean="0"/>
                    <a:t>Φ</a:t>
                  </a:r>
                  <a:r>
                    <a:rPr lang="zh-CN" altLang="en-US" sz="1100" dirty="0"/>
                    <a:t>一</a:t>
                  </a:r>
                  <a:r>
                    <a:rPr lang="zh-CN" altLang="en-US" sz="1100" dirty="0" smtClean="0"/>
                    <a:t>次通信中都不变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4377006" y="3521418"/>
              <a:ext cx="759532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凿孔模块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900" y="3526651"/>
              <a:ext cx="84096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CRC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192405" y="2385117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 smtClean="0"/>
                <a:t>硬</a:t>
              </a:r>
              <a:r>
                <a:rPr lang="zh-CN" altLang="en-US" sz="1100" dirty="0"/>
                <a:t>判决</a:t>
              </a:r>
              <a:r>
                <a:rPr lang="zh-CN" altLang="en-US" sz="1100" dirty="0" smtClean="0"/>
                <a:t>模块</a:t>
              </a:r>
              <a:endParaRPr lang="zh-CN" altLang="en-US" sz="1100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34448" y="2494625"/>
              <a:ext cx="623121" cy="572330"/>
              <a:chOff x="5851863" y="3313609"/>
              <a:chExt cx="623121" cy="5723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192405" y="3705946"/>
              <a:ext cx="907205" cy="9595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endParaRPr lang="en-US" altLang="zh-CN" sz="1100" dirty="0" smtClean="0"/>
            </a:p>
            <a:p>
              <a:pPr algn="ctr"/>
              <a:endParaRPr lang="en-US" altLang="zh-CN" sz="1100" dirty="0"/>
            </a:p>
            <a:p>
              <a:pPr algn="ctr"/>
              <a:r>
                <a:rPr lang="zh-CN" altLang="en-US" sz="1100" dirty="0"/>
                <a:t>软</a:t>
              </a:r>
              <a:r>
                <a:rPr lang="zh-CN" altLang="en-US" sz="1100" dirty="0" smtClean="0"/>
                <a:t>判决模块</a:t>
              </a:r>
              <a:endParaRPr lang="zh-CN" altLang="en-US" sz="11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34448" y="3815454"/>
              <a:ext cx="623121" cy="572330"/>
              <a:chOff x="5851863" y="3313609"/>
              <a:chExt cx="623121" cy="57233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51863" y="3313609"/>
                <a:ext cx="623121" cy="213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已知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851863" y="3651677"/>
                <a:ext cx="623121" cy="2342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sz="1100" dirty="0" smtClean="0"/>
                  <a:t>Φ</a:t>
                </a:r>
                <a:r>
                  <a:rPr lang="zh-CN" altLang="en-US" sz="1100" dirty="0" smtClean="0"/>
                  <a:t>未知</a:t>
                </a:r>
                <a:endParaRPr lang="zh-CN" altLang="en-US" sz="1100" dirty="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337104" y="3509610"/>
              <a:ext cx="760850" cy="3639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译码</a:t>
              </a:r>
              <a:r>
                <a:rPr lang="zh-CN" altLang="en-US" sz="1100" dirty="0" smtClean="0"/>
                <a:t>序列</a:t>
              </a:r>
              <a:endParaRPr lang="zh-CN" altLang="en-US" sz="1100" dirty="0"/>
            </a:p>
          </p:txBody>
        </p:sp>
        <p:cxnSp>
          <p:nvCxnSpPr>
            <p:cNvPr id="44" name="直接箭头连接符 43"/>
            <p:cNvCxnSpPr>
              <a:stCxn id="4" idx="3"/>
              <a:endCxn id="30" idx="1"/>
            </p:cNvCxnSpPr>
            <p:nvPr/>
          </p:nvCxnSpPr>
          <p:spPr>
            <a:xfrm>
              <a:off x="987985" y="3708643"/>
              <a:ext cx="25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0" idx="3"/>
              <a:endCxn id="11" idx="1"/>
            </p:cNvCxnSpPr>
            <p:nvPr/>
          </p:nvCxnSpPr>
          <p:spPr>
            <a:xfrm flipV="1">
              <a:off x="2083860" y="3704934"/>
              <a:ext cx="300896" cy="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1" idx="3"/>
              <a:endCxn id="28" idx="1"/>
            </p:cNvCxnSpPr>
            <p:nvPr/>
          </p:nvCxnSpPr>
          <p:spPr>
            <a:xfrm flipV="1">
              <a:off x="4213556" y="3703410"/>
              <a:ext cx="163450" cy="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8" idx="3"/>
              <a:endCxn id="22" idx="1"/>
            </p:cNvCxnSpPr>
            <p:nvPr/>
          </p:nvCxnSpPr>
          <p:spPr>
            <a:xfrm>
              <a:off x="5136538" y="3703410"/>
              <a:ext cx="142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3"/>
              <a:endCxn id="27" idx="1"/>
            </p:cNvCxnSpPr>
            <p:nvPr/>
          </p:nvCxnSpPr>
          <p:spPr>
            <a:xfrm>
              <a:off x="6406044" y="3703410"/>
              <a:ext cx="320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7" idx="3"/>
              <a:endCxn id="31" idx="1"/>
            </p:cNvCxnSpPr>
            <p:nvPr/>
          </p:nvCxnSpPr>
          <p:spPr>
            <a:xfrm flipV="1">
              <a:off x="7871574" y="2864883"/>
              <a:ext cx="320831" cy="838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27" idx="3"/>
              <a:endCxn id="36" idx="1"/>
            </p:cNvCxnSpPr>
            <p:nvPr/>
          </p:nvCxnSpPr>
          <p:spPr>
            <a:xfrm>
              <a:off x="7871574" y="3703410"/>
              <a:ext cx="320831" cy="48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1" idx="3"/>
              <a:endCxn id="40" idx="1"/>
            </p:cNvCxnSpPr>
            <p:nvPr/>
          </p:nvCxnSpPr>
          <p:spPr>
            <a:xfrm>
              <a:off x="9099610" y="2864883"/>
              <a:ext cx="237494" cy="826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6" idx="3"/>
              <a:endCxn id="40" idx="1"/>
            </p:cNvCxnSpPr>
            <p:nvPr/>
          </p:nvCxnSpPr>
          <p:spPr>
            <a:xfrm flipV="1">
              <a:off x="9099610" y="3691602"/>
              <a:ext cx="237494" cy="49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74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5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曾睿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卷积编码模块</a:t>
            </a:r>
            <a:r>
              <a:rPr lang="zh-CN" altLang="en-US" dirty="0"/>
              <a:t>、</a:t>
            </a:r>
            <a:r>
              <a:rPr lang="zh-CN" altLang="en-US" dirty="0" smtClean="0"/>
              <a:t>电平</a:t>
            </a:r>
            <a:r>
              <a:rPr lang="zh-CN" altLang="en-US" dirty="0"/>
              <a:t>映射</a:t>
            </a:r>
            <a:r>
              <a:rPr lang="zh-CN" altLang="en-US" dirty="0" smtClean="0"/>
              <a:t>模块</a:t>
            </a:r>
            <a:r>
              <a:rPr lang="zh-CN" altLang="en-US" dirty="0"/>
              <a:t>、</a:t>
            </a:r>
            <a:r>
              <a:rPr lang="zh-CN" altLang="en-US" dirty="0" smtClean="0"/>
              <a:t>信道模块</a:t>
            </a:r>
            <a:r>
              <a:rPr lang="zh-CN" altLang="en-US" dirty="0"/>
              <a:t>、</a:t>
            </a:r>
            <a:r>
              <a:rPr lang="zh-CN" altLang="en-US" dirty="0" smtClean="0"/>
              <a:t>收发</a:t>
            </a:r>
            <a:r>
              <a:rPr lang="zh-CN" altLang="en-US" dirty="0"/>
              <a:t>端星座图</a:t>
            </a:r>
            <a:endParaRPr lang="en-US" altLang="zh-CN" sz="12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雷城乐阳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CRC</a:t>
            </a:r>
            <a:r>
              <a:rPr lang="zh-CN" altLang="en-US" dirty="0" smtClean="0"/>
              <a:t>模块、凿孔模块</a:t>
            </a:r>
            <a:endParaRPr lang="en-US" altLang="zh-CN" dirty="0" smtClean="0"/>
          </a:p>
          <a:p>
            <a:r>
              <a:rPr lang="zh-CN" altLang="en-US" dirty="0"/>
              <a:t>第三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王传瑞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软硬判决模块</a:t>
            </a:r>
            <a:endParaRPr lang="en-US" altLang="zh-CN" dirty="0" smtClean="0"/>
          </a:p>
          <a:p>
            <a:r>
              <a:rPr lang="zh-CN" altLang="en-US" dirty="0"/>
              <a:t>第四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:</a:t>
            </a:r>
            <a:r>
              <a:rPr lang="zh-CN" altLang="en-US" dirty="0" smtClean="0"/>
              <a:t>辜俊皓</a:t>
            </a:r>
            <a:endParaRPr lang="en-US" altLang="zh-CN" dirty="0" smtClean="0"/>
          </a:p>
          <a:p>
            <a:pPr lvl="1"/>
            <a:r>
              <a:rPr lang="zh-CN" altLang="en-US" dirty="0"/>
              <a:t>软硬判决模块</a:t>
            </a:r>
          </a:p>
          <a:p>
            <a:pPr lvl="1"/>
            <a:r>
              <a:rPr lang="zh-CN" altLang="en-US" dirty="0" smtClean="0"/>
              <a:t>维特比译码模块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2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9580" y="1559511"/>
            <a:ext cx="8596668" cy="3403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模块解析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6439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卷积编码效率</a:t>
            </a:r>
            <a:r>
              <a:rPr lang="en-US" altLang="zh-CN" dirty="0"/>
              <a:t>eff: 2</a:t>
            </a:r>
            <a:r>
              <a:rPr lang="zh-CN" altLang="en-US" dirty="0"/>
              <a:t>代表</a:t>
            </a:r>
            <a:r>
              <a:rPr lang="en-US" altLang="zh-CN" dirty="0"/>
              <a:t>1/2,3</a:t>
            </a:r>
            <a:r>
              <a:rPr lang="zh-CN" altLang="en-US" dirty="0"/>
              <a:t>代表</a:t>
            </a:r>
            <a:r>
              <a:rPr lang="en-US" altLang="zh-CN" dirty="0"/>
              <a:t>1/3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收尾</a:t>
            </a:r>
            <a:r>
              <a:rPr lang="en-US" altLang="zh-CN" dirty="0"/>
              <a:t>tail  1</a:t>
            </a:r>
            <a:r>
              <a:rPr lang="zh-CN" altLang="en-US" dirty="0"/>
              <a:t>代表收尾，</a:t>
            </a:r>
            <a:r>
              <a:rPr lang="en-US" altLang="zh-CN" dirty="0"/>
              <a:t>0</a:t>
            </a:r>
            <a:r>
              <a:rPr lang="zh-CN" altLang="en-US" dirty="0"/>
              <a:t>代表不收尾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有限长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 smtClean="0"/>
              <a:t>output</a:t>
            </a:r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定义输入</a:t>
            </a:r>
            <a:r>
              <a:rPr lang="en-US" altLang="zh-CN" dirty="0"/>
              <a:t>input=[1,1,0,0];</a:t>
            </a:r>
            <a:r>
              <a:rPr lang="zh-CN" altLang="en-US" dirty="0"/>
              <a:t>将其写成</a:t>
            </a:r>
            <a:r>
              <a:rPr lang="en-US" altLang="zh-CN" dirty="0"/>
              <a:t>[1,1,0,0</a:t>
            </a:r>
            <a:r>
              <a:rPr lang="en-US" altLang="zh-CN" dirty="0" smtClean="0"/>
              <a:t>;</a:t>
            </a:r>
            <a:r>
              <a:rPr lang="en-US" altLang="zh-CN" dirty="0"/>
              <a:t> 0,1,1,0</a:t>
            </a:r>
            <a:r>
              <a:rPr lang="en-US" altLang="zh-CN" dirty="0" smtClean="0"/>
              <a:t>;</a:t>
            </a:r>
            <a:r>
              <a:rPr lang="en-US" altLang="zh-CN" dirty="0"/>
              <a:t> 0,0,1,1;</a:t>
            </a:r>
            <a:r>
              <a:rPr lang="en-US" altLang="zh-CN" dirty="0" smtClean="0"/>
              <a:t>0,0,0,1;]</a:t>
            </a:r>
            <a:r>
              <a:rPr lang="zh-CN" altLang="en-US" dirty="0"/>
              <a:t>的形式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 smtClean="0"/>
              <a:t>其中</a:t>
            </a:r>
            <a:r>
              <a:rPr lang="zh-CN" altLang="en-US" dirty="0"/>
              <a:t>第</a:t>
            </a:r>
            <a:r>
              <a:rPr lang="zh-CN" altLang="en-US" dirty="0" smtClean="0"/>
              <a:t>一行</a:t>
            </a:r>
            <a:r>
              <a:rPr lang="zh-CN" altLang="en-US" dirty="0"/>
              <a:t>是</a:t>
            </a:r>
            <a:r>
              <a:rPr lang="zh-CN" altLang="en-US" dirty="0" smtClean="0"/>
              <a:t>输入，第二行是</a:t>
            </a:r>
            <a:r>
              <a:rPr lang="en-US" altLang="zh-CN" dirty="0" smtClean="0"/>
              <a:t>[0,input(1:L-1)]</a:t>
            </a:r>
            <a:r>
              <a:rPr lang="zh-CN" altLang="en-US" dirty="0" smtClean="0"/>
              <a:t>，第三行是</a:t>
            </a:r>
            <a:r>
              <a:rPr lang="en-US" altLang="zh-CN" dirty="0" smtClean="0"/>
              <a:t>[0,0,input(1:L-2)]</a:t>
            </a:r>
            <a:r>
              <a:rPr lang="zh-CN" altLang="en-US" dirty="0" smtClean="0"/>
              <a:t>，第四行是</a:t>
            </a:r>
            <a:r>
              <a:rPr lang="en-US" altLang="zh-CN" dirty="0" smtClean="0"/>
              <a:t>[0,0,0,input(1:L-3)]</a:t>
            </a:r>
            <a:r>
              <a:rPr lang="zh-CN" altLang="en-US" dirty="0" smtClean="0"/>
              <a:t>。令</a:t>
            </a:r>
            <a:r>
              <a:rPr lang="en-US" altLang="zh-CN" dirty="0" smtClean="0"/>
              <a:t>L=4.</a:t>
            </a:r>
          </a:p>
          <a:p>
            <a:pPr lvl="1"/>
            <a:r>
              <a:rPr lang="zh-CN" altLang="en-US" dirty="0" smtClean="0"/>
              <a:t>第一列为</a:t>
            </a:r>
            <a:r>
              <a:rPr lang="zh-CN" altLang="en-US" dirty="0"/>
              <a:t>卷积编码器传入了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</a:t>
            </a:r>
            <a:r>
              <a:rPr lang="zh-CN" altLang="en-US" dirty="0" smtClean="0"/>
              <a:t>情况</a:t>
            </a:r>
            <a:endParaRPr lang="en-US" altLang="zh-CN" dirty="0"/>
          </a:p>
          <a:p>
            <a:pPr lvl="1"/>
            <a:r>
              <a:rPr lang="zh-CN" altLang="en-US" dirty="0" smtClean="0"/>
              <a:t>第二列为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第三列为</a:t>
            </a:r>
            <a:r>
              <a:rPr lang="zh-CN" altLang="en-US" dirty="0"/>
              <a:t>卷积编码器只传入</a:t>
            </a:r>
            <a:r>
              <a:rPr lang="zh-CN" altLang="en-US" dirty="0" smtClean="0"/>
              <a:t>了</a:t>
            </a:r>
            <a:r>
              <a:rPr lang="en-US" altLang="zh-CN" dirty="0"/>
              <a:t>3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 smtClean="0"/>
              <a:t>第四列为</a:t>
            </a:r>
            <a:r>
              <a:rPr lang="zh-CN" altLang="en-US" dirty="0"/>
              <a:t>卷积</a:t>
            </a:r>
            <a:r>
              <a:rPr lang="zh-CN" altLang="en-US" dirty="0" smtClean="0"/>
              <a:t>编码器传入了</a:t>
            </a:r>
            <a:r>
              <a:rPr lang="en-US" altLang="zh-CN" dirty="0"/>
              <a:t>4</a:t>
            </a:r>
            <a:r>
              <a:rPr lang="zh-CN" altLang="en-US" dirty="0" smtClean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 smtClean="0"/>
              <a:t>让卷积编码矩阵</a:t>
            </a:r>
            <a:r>
              <a:rPr lang="en-US" altLang="zh-CN" dirty="0" smtClean="0"/>
              <a:t>G</a:t>
            </a:r>
            <a:r>
              <a:rPr lang="zh-CN" altLang="en-US" dirty="0" smtClean="0"/>
              <a:t>左乘更新后的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矩阵，对</a:t>
            </a:r>
            <a:r>
              <a:rPr lang="zh-CN" altLang="en-US" dirty="0"/>
              <a:t>乘</a:t>
            </a:r>
            <a:r>
              <a:rPr lang="zh-CN" altLang="en-US" dirty="0" smtClean="0"/>
              <a:t>后的矩阵按</a:t>
            </a:r>
            <a:r>
              <a:rPr lang="zh-CN" altLang="en-US" dirty="0"/>
              <a:t>列向量组合得到结果</a:t>
            </a:r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120130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5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卷积编码模块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举例说明</a:t>
                </a:r>
                <a:r>
                  <a:rPr lang="en-US" altLang="zh-CN" dirty="0" smtClean="0"/>
                  <a:t>:</a:t>
                </a:r>
              </a:p>
              <a:p>
                <a:r>
                  <a:rPr lang="zh-CN" altLang="zh-CN" dirty="0"/>
                  <a:t>考虑编码效率为</a:t>
                </a:r>
                <a:r>
                  <a:rPr lang="en-US" altLang="zh-CN" dirty="0"/>
                  <a:t>1/3</a:t>
                </a:r>
                <a:r>
                  <a:rPr lang="zh-CN" altLang="zh-CN" dirty="0"/>
                  <a:t>时，生成矩阵为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对输入序列</a:t>
                </a:r>
                <a:r>
                  <a:rPr lang="en-US" altLang="zh-CN" dirty="0" smtClean="0"/>
                  <a:t>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已经收尾处理过，长度为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，下标从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开始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生成</a:t>
                </a:r>
                <a:r>
                  <a:rPr lang="zh-CN" altLang="zh-CN" dirty="0"/>
                  <a:t>一个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的矩阵</a:t>
                </a:r>
                <a:r>
                  <a:rPr lang="en-US" altLang="zh-CN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[4]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然后让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左乘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，就可以得到一个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×</a:t>
                </a:r>
                <a:r>
                  <a:rPr lang="en-US" altLang="zh-CN" dirty="0"/>
                  <a:t>L</a:t>
                </a:r>
                <a:r>
                  <a:rPr lang="zh-CN" altLang="zh-CN" dirty="0"/>
                  <a:t>的编码矩阵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，然后矩阵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的每一列就是每次卷积编码器的输出。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3880773"/>
              </a:xfrm>
              <a:blipFill>
                <a:blip r:embed="rId2"/>
                <a:stretch>
                  <a:fillRect l="-14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图示 3"/>
          <p:cNvGraphicFramePr/>
          <p:nvPr>
            <p:extLst/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电平映射模块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卷积编码后的</a:t>
            </a:r>
            <a:r>
              <a:rPr lang="en-US" altLang="zh-CN" dirty="0"/>
              <a:t>01</a:t>
            </a:r>
            <a:r>
              <a:rPr lang="zh-CN" altLang="en-US" dirty="0"/>
              <a:t>序列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电平映射模式</a:t>
            </a:r>
            <a:r>
              <a:rPr lang="en-US" altLang="zh-CN" dirty="0"/>
              <a:t>mode: 1:1bit/</a:t>
            </a:r>
            <a:r>
              <a:rPr lang="zh-CN" altLang="en-US" dirty="0"/>
              <a:t>符号   </a:t>
            </a:r>
            <a:r>
              <a:rPr lang="en-US" altLang="zh-CN" dirty="0"/>
              <a:t>2bit:</a:t>
            </a:r>
            <a:r>
              <a:rPr lang="zh-CN" altLang="en-US" dirty="0"/>
              <a:t>符号     </a:t>
            </a:r>
            <a:r>
              <a:rPr lang="en-US" altLang="zh-CN" dirty="0"/>
              <a:t>3bit:</a:t>
            </a:r>
            <a:r>
              <a:rPr lang="zh-CN" altLang="en-US" dirty="0"/>
              <a:t>符号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映射的电平符号序列</a:t>
            </a:r>
            <a:r>
              <a:rPr lang="en-US" altLang="zh-CN" dirty="0"/>
              <a:t>output</a:t>
            </a:r>
          </a:p>
          <a:p>
            <a:endParaRPr lang="en-US" altLang="zh-CN" dirty="0"/>
          </a:p>
          <a:p>
            <a:r>
              <a:rPr lang="zh-CN" altLang="en-US" dirty="0"/>
              <a:t>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代表从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2^bit-1</a:t>
            </a:r>
            <a:r>
              <a:rPr lang="zh-CN" altLang="en-US" dirty="0"/>
              <a:t>对应编号的电平值，将输入的序列每</a:t>
            </a:r>
            <a:r>
              <a:rPr lang="en-US" altLang="zh-CN" dirty="0"/>
              <a:t>mode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集合起来，查找对应的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电平与编码的对应关系见星座图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7713272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发端星座图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066" y="1428304"/>
            <a:ext cx="11229942" cy="561213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124898444"/>
              </p:ext>
            </p:extLst>
          </p:nvPr>
        </p:nvGraphicFramePr>
        <p:xfrm>
          <a:off x="265343" y="66624"/>
          <a:ext cx="5478509" cy="4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41119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1727</TotalTime>
  <Words>2780</Words>
  <Application>Microsoft Office PowerPoint</Application>
  <PresentationFormat>宽屏</PresentationFormat>
  <Paragraphs>509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第一次编程实验</vt:lpstr>
      <vt:lpstr>目录</vt:lpstr>
      <vt:lpstr>设计流程图</vt:lpstr>
      <vt:lpstr>分工</vt:lpstr>
      <vt:lpstr>模块解析</vt:lpstr>
      <vt:lpstr>卷积编码模块</vt:lpstr>
      <vt:lpstr>卷积编码模块</vt:lpstr>
      <vt:lpstr>电平映射模块</vt:lpstr>
      <vt:lpstr>发端星座图</vt:lpstr>
      <vt:lpstr>收端星座图</vt:lpstr>
      <vt:lpstr>收端星座图</vt:lpstr>
      <vt:lpstr>收端星座图</vt:lpstr>
      <vt:lpstr>信道模块</vt:lpstr>
      <vt:lpstr>CRC模块</vt:lpstr>
      <vt:lpstr>CRC模块</vt:lpstr>
      <vt:lpstr>凿孔模块</vt:lpstr>
      <vt:lpstr>判决模块</vt:lpstr>
      <vt:lpstr>判决模块</vt:lpstr>
      <vt:lpstr>判决模块</vt:lpstr>
      <vt:lpstr>软硬判决具体实现 hard_judge.m, soft_judge.m</vt:lpstr>
      <vt:lpstr>PowerPoint 演示文稿</vt:lpstr>
      <vt:lpstr>PowerPoint 演示文稿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  <vt:lpstr>分析和结果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rui</dc:creator>
  <cp:lastModifiedBy>zeng rui</cp:lastModifiedBy>
  <cp:revision>158</cp:revision>
  <dcterms:created xsi:type="dcterms:W3CDTF">2019-10-15T14:25:56Z</dcterms:created>
  <dcterms:modified xsi:type="dcterms:W3CDTF">2019-10-22T16:05:04Z</dcterms:modified>
</cp:coreProperties>
</file>